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78" r:id="rId12"/>
    <p:sldId id="267" r:id="rId13"/>
    <p:sldId id="268" r:id="rId14"/>
    <p:sldId id="269" r:id="rId15"/>
    <p:sldId id="266" r:id="rId16"/>
    <p:sldId id="270" r:id="rId17"/>
    <p:sldId id="271" r:id="rId18"/>
    <p:sldId id="273" r:id="rId19"/>
    <p:sldId id="277" r:id="rId20"/>
    <p:sldId id="272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00132-A14C-43B5-BB88-8722F5DA9EE8}" type="datetimeFigureOut">
              <a:rPr lang="fr-FR" smtClean="0"/>
              <a:t>10/08/2016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6A3FD-CDAC-48AD-8AAD-0412D1984BB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145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6A3FD-CDAC-48AD-8AAD-0412D1984BB2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3294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6A3FD-CDAC-48AD-8AAD-0412D1984BB2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4391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9FA4-3FBC-40D3-ACD8-D6370CD51DEF}" type="datetimeFigureOut">
              <a:rPr lang="fr-FR" smtClean="0"/>
              <a:t>10/08/2016</a:t>
            </a:fld>
            <a:endParaRPr lang="fr-FR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7BDC-B250-4D23-B07D-B50BF28C9C85}" type="slidenum">
              <a:rPr lang="fr-FR" smtClean="0"/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9FA4-3FBC-40D3-ACD8-D6370CD51DEF}" type="datetimeFigureOut">
              <a:rPr lang="fr-FR" smtClean="0"/>
              <a:t>10/08/2016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7BDC-B250-4D23-B07D-B50BF28C9C85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9FA4-3FBC-40D3-ACD8-D6370CD51DEF}" type="datetimeFigureOut">
              <a:rPr lang="fr-FR" smtClean="0"/>
              <a:t>10/08/2016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7BDC-B250-4D23-B07D-B50BF28C9C85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9FA4-3FBC-40D3-ACD8-D6370CD51DEF}" type="datetimeFigureOut">
              <a:rPr lang="fr-FR" smtClean="0"/>
              <a:t>10/08/2016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7BDC-B250-4D23-B07D-B50BF28C9C85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9FA4-3FBC-40D3-ACD8-D6370CD51DEF}" type="datetimeFigureOut">
              <a:rPr lang="fr-FR" smtClean="0"/>
              <a:t>10/08/2016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7BDC-B250-4D23-B07D-B50BF28C9C85}" type="slidenum">
              <a:rPr lang="fr-FR" smtClean="0"/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9FA4-3FBC-40D3-ACD8-D6370CD51DEF}" type="datetimeFigureOut">
              <a:rPr lang="fr-FR" smtClean="0"/>
              <a:t>10/08/2016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7BDC-B250-4D23-B07D-B50BF28C9C85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9FA4-3FBC-40D3-ACD8-D6370CD51DEF}" type="datetimeFigureOut">
              <a:rPr lang="fr-FR" smtClean="0"/>
              <a:t>10/08/2016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7BDC-B250-4D23-B07D-B50BF28C9C85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9FA4-3FBC-40D3-ACD8-D6370CD51DEF}" type="datetimeFigureOut">
              <a:rPr lang="fr-FR" smtClean="0"/>
              <a:t>10/08/2016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7BDC-B250-4D23-B07D-B50BF28C9C85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9FA4-3FBC-40D3-ACD8-D6370CD51DEF}" type="datetimeFigureOut">
              <a:rPr lang="fr-FR" smtClean="0"/>
              <a:t>10/08/2016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7BDC-B250-4D23-B07D-B50BF28C9C85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9FA4-3FBC-40D3-ACD8-D6370CD51DEF}" type="datetimeFigureOut">
              <a:rPr lang="fr-FR" smtClean="0"/>
              <a:t>10/08/2016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7BDC-B250-4D23-B07D-B50BF28C9C85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9FA4-3FBC-40D3-ACD8-D6370CD51DEF}" type="datetimeFigureOut">
              <a:rPr lang="fr-FR" smtClean="0"/>
              <a:t>10/08/2016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9737BDC-B250-4D23-B07D-B50BF28C9C85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5679FA4-3FBC-40D3-ACD8-D6370CD51DEF}" type="datetimeFigureOut">
              <a:rPr lang="fr-FR" smtClean="0"/>
              <a:t>10/08/2016</a:t>
            </a:fld>
            <a:endParaRPr lang="fr-FR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737BDC-B250-4D23-B07D-B50BF28C9C85}" type="slidenum">
              <a:rPr lang="fr-FR" smtClean="0"/>
              <a:t>‹N°›</a:t>
            </a:fld>
            <a:endParaRPr lang="fr-FR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3400" y="1988840"/>
            <a:ext cx="7851648" cy="1512168"/>
          </a:xfrm>
        </p:spPr>
        <p:txBody>
          <a:bodyPr>
            <a:normAutofit fontScale="90000"/>
          </a:bodyPr>
          <a:lstStyle/>
          <a:p>
            <a:r>
              <a:rPr lang="fr-FR" sz="6200" dirty="0"/>
              <a:t>Les </a:t>
            </a:r>
            <a:r>
              <a:rPr lang="fr-FR" sz="6200" dirty="0" smtClean="0"/>
              <a:t>Ateliers </a:t>
            </a:r>
            <a:r>
              <a:rPr lang="fr-FR" sz="6200" dirty="0"/>
              <a:t>d’écriture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x-none" sz="2800" b="1" smtClean="0">
                <a:latin typeface="+mj-lt"/>
                <a:cs typeface="Arial" pitchFamily="34" charset="0"/>
              </a:rPr>
              <a:t>Lutte</a:t>
            </a:r>
            <a:r>
              <a:rPr lang="fr-FR" sz="2800" b="1" dirty="0" smtClean="0">
                <a:latin typeface="+mj-lt"/>
                <a:cs typeface="Arial" pitchFamily="34" charset="0"/>
              </a:rPr>
              <a:t> </a:t>
            </a:r>
            <a:r>
              <a:rPr lang="x-none" sz="2800" b="1" smtClean="0">
                <a:latin typeface="+mj-lt"/>
                <a:cs typeface="Arial" pitchFamily="34" charset="0"/>
              </a:rPr>
              <a:t>contre</a:t>
            </a:r>
            <a:r>
              <a:rPr lang="fr-FR" sz="2800" b="1" dirty="0" smtClean="0">
                <a:latin typeface="+mj-lt"/>
                <a:cs typeface="Arial" pitchFamily="34" charset="0"/>
              </a:rPr>
              <a:t> </a:t>
            </a:r>
            <a:r>
              <a:rPr lang="x-none" sz="2800" b="1" smtClean="0">
                <a:latin typeface="+mj-lt"/>
                <a:cs typeface="Arial" pitchFamily="34" charset="0"/>
              </a:rPr>
              <a:t>l'illettrisme</a:t>
            </a:r>
            <a:endParaRPr lang="fr-FR" sz="2800" b="1" dirty="0">
              <a:latin typeface="+mj-lt"/>
              <a:cs typeface="Arial" pitchFamily="34" charset="0"/>
            </a:endParaRPr>
          </a:p>
          <a:p>
            <a:pPr algn="r"/>
            <a:r>
              <a:rPr lang="fr-FR" sz="2800" b="1" dirty="0">
                <a:latin typeface="+mj-lt"/>
                <a:cs typeface="Arial" pitchFamily="34" charset="0"/>
              </a:rPr>
              <a:t>C</a:t>
            </a:r>
            <a:r>
              <a:rPr lang="x-none" sz="2800" b="1" smtClean="0">
                <a:latin typeface="+mj-lt"/>
                <a:cs typeface="Arial" pitchFamily="34" charset="0"/>
              </a:rPr>
              <a:t>ollège</a:t>
            </a:r>
            <a:r>
              <a:rPr lang="fr-FR" sz="2800" b="1" dirty="0" smtClean="0">
                <a:latin typeface="+mj-lt"/>
                <a:cs typeface="Arial" pitchFamily="34" charset="0"/>
              </a:rPr>
              <a:t> Ondemia </a:t>
            </a:r>
            <a:r>
              <a:rPr lang="fr-FR" b="1" dirty="0">
                <a:latin typeface="+mj-lt"/>
                <a:cs typeface="Arial" pitchFamily="34" charset="0"/>
              </a:rPr>
              <a:t>–</a:t>
            </a:r>
            <a:r>
              <a:rPr lang="fr-FR" sz="2800" b="1" dirty="0">
                <a:latin typeface="+mj-lt"/>
                <a:cs typeface="Arial" pitchFamily="34" charset="0"/>
              </a:rPr>
              <a:t> </a:t>
            </a:r>
            <a:r>
              <a:rPr lang="x-none" sz="2800" b="1">
                <a:latin typeface="+mj-lt"/>
                <a:cs typeface="Arial" pitchFamily="34" charset="0"/>
              </a:rPr>
              <a:t>Pa</a:t>
            </a:r>
            <a:r>
              <a:rPr lang="fr-FR" sz="2800" b="1" dirty="0">
                <a:latin typeface="+mj-lt"/>
                <a:cs typeface="Arial" pitchFamily="34" charset="0"/>
              </a:rPr>
              <a:t>ï</a:t>
            </a:r>
            <a:r>
              <a:rPr lang="x-none" sz="2800" b="1">
                <a:latin typeface="+mj-lt"/>
                <a:cs typeface="Arial" pitchFamily="34" charset="0"/>
              </a:rPr>
              <a:t>ta </a:t>
            </a:r>
            <a:r>
              <a:rPr lang="fr-FR" sz="2800" b="1" dirty="0">
                <a:latin typeface="+mj-lt"/>
                <a:cs typeface="Arial" pitchFamily="34" charset="0"/>
              </a:rPr>
              <a:t>N</a:t>
            </a:r>
            <a:r>
              <a:rPr lang="x-none" sz="2800" b="1">
                <a:latin typeface="+mj-lt"/>
                <a:cs typeface="Arial" pitchFamily="34" charset="0"/>
              </a:rPr>
              <a:t>ord</a:t>
            </a:r>
            <a:endParaRPr lang="fr-FR" sz="2800" b="1" dirty="0">
              <a:latin typeface="+mj-lt"/>
              <a:cs typeface="Arial" pitchFamily="34" charset="0"/>
            </a:endParaRPr>
          </a:p>
          <a:p>
            <a:pPr algn="r"/>
            <a:r>
              <a:rPr lang="fr-FR" sz="2800" b="1" dirty="0">
                <a:latin typeface="+mj-lt"/>
                <a:cs typeface="Arial" pitchFamily="34" charset="0"/>
              </a:rPr>
              <a:t>V</a:t>
            </a:r>
            <a:r>
              <a:rPr lang="x-none" sz="2800" b="1">
                <a:latin typeface="+mj-lt"/>
                <a:cs typeface="Arial" pitchFamily="34" charset="0"/>
              </a:rPr>
              <a:t>endredi 5 août 2016</a:t>
            </a:r>
            <a:endParaRPr lang="fr-FR" sz="2800" b="1" dirty="0">
              <a:latin typeface="+mj-lt"/>
              <a:cs typeface="Arial" pitchFamily="34" charset="0"/>
            </a:endParaRPr>
          </a:p>
          <a:p>
            <a:pPr algn="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34202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fr-FR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3000" dirty="0" smtClean="0">
                <a:latin typeface="Arial" pitchFamily="34" charset="0"/>
                <a:cs typeface="Arial" pitchFamily="34" charset="0"/>
              </a:rPr>
              <a:t>Voici </a:t>
            </a:r>
            <a:r>
              <a:rPr lang="fr-FR" sz="3000" b="1" dirty="0">
                <a:latin typeface="Arial" pitchFamily="34" charset="0"/>
                <a:cs typeface="Arial" pitchFamily="34" charset="0"/>
              </a:rPr>
              <a:t>quelques exemples</a:t>
            </a:r>
            <a:r>
              <a:rPr lang="fr-FR" sz="3000" dirty="0">
                <a:latin typeface="Arial" pitchFamily="34" charset="0"/>
                <a:cs typeface="Arial" pitchFamily="34" charset="0"/>
              </a:rPr>
              <a:t> déjà utilisés et testés </a:t>
            </a:r>
            <a:r>
              <a:rPr lang="fr-FR" sz="3000" dirty="0" smtClean="0">
                <a:latin typeface="Arial" pitchFamily="34" charset="0"/>
                <a:cs typeface="Arial" pitchFamily="34" charset="0"/>
              </a:rPr>
              <a:t>dans mes classes.</a:t>
            </a:r>
          </a:p>
          <a:p>
            <a:pPr marL="0" indent="0">
              <a:buNone/>
            </a:pPr>
            <a:endParaRPr lang="fr-FR" sz="2300" b="1" i="1" dirty="0" smtClean="0"/>
          </a:p>
          <a:p>
            <a:pPr marL="0" indent="0">
              <a:buNone/>
            </a:pPr>
            <a:endParaRPr lang="fr-FR" sz="1000" b="1" i="1" dirty="0" smtClean="0"/>
          </a:p>
          <a:p>
            <a:pPr marL="0" indent="0">
              <a:buNone/>
            </a:pPr>
            <a:endParaRPr lang="fr-FR" sz="1000" b="1" i="1" dirty="0" smtClean="0"/>
          </a:p>
          <a:p>
            <a:pPr marL="0" indent="0">
              <a:buNone/>
            </a:pPr>
            <a:endParaRPr lang="fr-FR" sz="1000" b="1" i="1" dirty="0"/>
          </a:p>
          <a:p>
            <a:pPr marL="0" indent="0">
              <a:buNone/>
            </a:pPr>
            <a:r>
              <a:rPr lang="fr-FR" dirty="0" smtClean="0"/>
              <a:t>●   </a:t>
            </a:r>
            <a:r>
              <a:rPr lang="fr-FR" sz="3400" b="1" i="1" dirty="0" err="1" smtClean="0">
                <a:latin typeface="Arial" pitchFamily="34" charset="0"/>
                <a:cs typeface="Arial" pitchFamily="34" charset="0"/>
              </a:rPr>
              <a:t>Deko</a:t>
            </a:r>
            <a:r>
              <a:rPr lang="fr-FR" sz="3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3400" b="1" i="1" dirty="0" err="1" smtClean="0">
                <a:latin typeface="Arial" pitchFamily="34" charset="0"/>
                <a:cs typeface="Arial" pitchFamily="34" charset="0"/>
              </a:rPr>
              <a:t>sheu</a:t>
            </a:r>
            <a:r>
              <a:rPr lang="fr-FR" sz="3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3400" b="1" i="1" dirty="0" err="1">
                <a:latin typeface="Arial" pitchFamily="34" charset="0"/>
                <a:cs typeface="Arial" pitchFamily="34" charset="0"/>
              </a:rPr>
              <a:t>sheu</a:t>
            </a:r>
            <a:r>
              <a:rPr lang="fr-FR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>
                <a:latin typeface="Arial" pitchFamily="34" charset="0"/>
                <a:cs typeface="Arial" pitchFamily="34" charset="0"/>
              </a:rPr>
              <a:t>	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fr-FR" b="1" spc="70" dirty="0" smtClean="0">
                <a:latin typeface="Arial" pitchFamily="34" charset="0"/>
                <a:cs typeface="Arial" pitchFamily="34" charset="0"/>
              </a:rPr>
              <a:t>NENGONE</a:t>
            </a:r>
            <a:r>
              <a:rPr lang="fr-FR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3100" b="1" dirty="0">
                <a:latin typeface="Arial" pitchFamily="34" charset="0"/>
                <a:cs typeface="Arial" pitchFamily="34" charset="0"/>
              </a:rPr>
              <a:t>→</a:t>
            </a:r>
            <a:r>
              <a:rPr lang="fr-FR" sz="3100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>
                <a:latin typeface="Arial" pitchFamily="34" charset="0"/>
                <a:cs typeface="Arial" pitchFamily="34" charset="0"/>
              </a:rPr>
              <a:t>Maré, îles Loyauté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.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			«</a:t>
            </a:r>
            <a:r>
              <a:rPr lang="fr-FR" dirty="0">
                <a:latin typeface="Arial" pitchFamily="34" charset="0"/>
                <a:cs typeface="Arial" pitchFamily="34" charset="0"/>
              </a:rPr>
              <a:t> Plus de larmes »,</a:t>
            </a:r>
          </a:p>
          <a:p>
            <a:pPr marL="0" indent="0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			«</a:t>
            </a:r>
            <a:r>
              <a:rPr lang="fr-FR" dirty="0">
                <a:latin typeface="Arial" pitchFamily="34" charset="0"/>
                <a:cs typeface="Arial" pitchFamily="34" charset="0"/>
              </a:rPr>
              <a:t> Arrêtons de pleurer »,</a:t>
            </a:r>
          </a:p>
          <a:p>
            <a:pPr marL="0" indent="0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			«</a:t>
            </a:r>
            <a:r>
              <a:rPr lang="fr-FR" dirty="0">
                <a:latin typeface="Arial" pitchFamily="34" charset="0"/>
                <a:cs typeface="Arial" pitchFamily="34" charset="0"/>
              </a:rPr>
              <a:t> Ne soyons plus tristes ». </a:t>
            </a:r>
          </a:p>
          <a:p>
            <a:pPr marL="0" indent="0">
              <a:buNone/>
            </a:pPr>
            <a:endParaRPr lang="fr-FR" sz="1500" b="1" i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dirty="0" smtClean="0"/>
              <a:t>●   </a:t>
            </a:r>
            <a:r>
              <a:rPr lang="fr-FR" sz="3400" b="1" i="1" dirty="0" err="1" smtClean="0">
                <a:latin typeface="Arial" pitchFamily="34" charset="0"/>
                <a:cs typeface="Arial" pitchFamily="34" charset="0"/>
              </a:rPr>
              <a:t>Kia</a:t>
            </a:r>
            <a:r>
              <a:rPr lang="fr-FR" sz="3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3400" b="1" i="1" dirty="0" err="1">
                <a:latin typeface="Arial" pitchFamily="34" charset="0"/>
                <a:cs typeface="Arial" pitchFamily="34" charset="0"/>
              </a:rPr>
              <a:t>ora</a:t>
            </a:r>
            <a:r>
              <a:rPr lang="fr-FR" sz="3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>
                <a:latin typeface="Arial" pitchFamily="34" charset="0"/>
                <a:cs typeface="Arial" pitchFamily="34" charset="0"/>
              </a:rPr>
              <a:t>	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b="1" spc="70" dirty="0" smtClean="0">
                <a:latin typeface="Arial" pitchFamily="34" charset="0"/>
                <a:cs typeface="Arial" pitchFamily="34" charset="0"/>
              </a:rPr>
              <a:t>MAORI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3100" b="1" dirty="0">
                <a:latin typeface="Arial" pitchFamily="34" charset="0"/>
                <a:cs typeface="Arial" pitchFamily="34" charset="0"/>
              </a:rPr>
              <a:t>→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Aotearoa</a:t>
            </a:r>
            <a:r>
              <a:rPr lang="fr-FR" dirty="0">
                <a:latin typeface="Arial" pitchFamily="34" charset="0"/>
                <a:cs typeface="Arial" pitchFamily="34" charset="0"/>
              </a:rPr>
              <a:t>, Nouvelle-Zélande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			Formule </a:t>
            </a:r>
            <a:r>
              <a:rPr lang="fr-FR" dirty="0">
                <a:latin typeface="Arial" pitchFamily="34" charset="0"/>
                <a:cs typeface="Arial" pitchFamily="34" charset="0"/>
              </a:rPr>
              <a:t>de salutation courante, </a:t>
            </a:r>
          </a:p>
          <a:p>
            <a:pPr marL="0" indent="0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			l’équivalent </a:t>
            </a:r>
            <a:r>
              <a:rPr lang="fr-FR" dirty="0">
                <a:latin typeface="Arial" pitchFamily="34" charset="0"/>
                <a:cs typeface="Arial" pitchFamily="34" charset="0"/>
              </a:rPr>
              <a:t>de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« Bonjour » : 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			«</a:t>
            </a:r>
            <a:r>
              <a:rPr lang="fr-FR" dirty="0">
                <a:latin typeface="Arial" pitchFamily="34" charset="0"/>
                <a:cs typeface="Arial" pitchFamily="34" charset="0"/>
              </a:rPr>
              <a:t> Puisses-tu rester vivant(e). » 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 </a:t>
            </a:r>
            <a:endParaRPr lang="fr-FR" sz="23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dirty="0" smtClean="0"/>
              <a:t>●  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水の音</a:t>
            </a:r>
            <a:r>
              <a:rPr lang="fr-FR" dirty="0">
                <a:latin typeface="Arial" pitchFamily="34" charset="0"/>
                <a:cs typeface="Arial" pitchFamily="34" charset="0"/>
              </a:rPr>
              <a:t>	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b="1" spc="70" dirty="0" smtClean="0">
                <a:latin typeface="Arial" pitchFamily="34" charset="0"/>
                <a:cs typeface="Arial" pitchFamily="34" charset="0"/>
              </a:rPr>
              <a:t>JAPONAIS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3100" b="1" dirty="0">
                <a:latin typeface="Arial" pitchFamily="34" charset="0"/>
                <a:cs typeface="Arial" pitchFamily="34" charset="0"/>
              </a:rPr>
              <a:t>→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i="1" dirty="0" err="1">
                <a:latin typeface="Arial" pitchFamily="34" charset="0"/>
                <a:cs typeface="Arial" pitchFamily="34" charset="0"/>
              </a:rPr>
              <a:t>M</a:t>
            </a:r>
            <a:r>
              <a:rPr lang="fr-FR" i="1" dirty="0" err="1" smtClean="0">
                <a:latin typeface="Arial" pitchFamily="34" charset="0"/>
                <a:cs typeface="Arial" pitchFamily="34" charset="0"/>
              </a:rPr>
              <a:t>izu</a:t>
            </a:r>
            <a:r>
              <a:rPr lang="fr-FR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i="1" dirty="0">
                <a:latin typeface="Arial" pitchFamily="34" charset="0"/>
                <a:cs typeface="Arial" pitchFamily="34" charset="0"/>
              </a:rPr>
              <a:t>no </a:t>
            </a:r>
            <a:r>
              <a:rPr lang="fr-FR" i="1" dirty="0" err="1">
                <a:latin typeface="Arial" pitchFamily="34" charset="0"/>
                <a:cs typeface="Arial" pitchFamily="34" charset="0"/>
              </a:rPr>
              <a:t>oto</a:t>
            </a:r>
            <a:r>
              <a:rPr lang="fr-FR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	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			[</a:t>
            </a:r>
            <a:r>
              <a:rPr lang="fr-FR" dirty="0">
                <a:latin typeface="Arial" pitchFamily="34" charset="0"/>
                <a:cs typeface="Arial" pitchFamily="34" charset="0"/>
              </a:rPr>
              <a:t>L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fr-FR" dirty="0">
                <a:latin typeface="Arial" pitchFamily="34" charset="0"/>
                <a:cs typeface="Arial" pitchFamily="34" charset="0"/>
              </a:rPr>
              <a:t>] « bruit de l’eau ».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	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			Traduction </a:t>
            </a:r>
            <a:r>
              <a:rPr lang="fr-FR" dirty="0">
                <a:latin typeface="Arial" pitchFamily="34" charset="0"/>
                <a:cs typeface="Arial" pitchFamily="34" charset="0"/>
              </a:rPr>
              <a:t>libre : </a:t>
            </a:r>
            <a:r>
              <a:rPr lang="fr-FR" i="1" dirty="0" err="1">
                <a:latin typeface="Arial" pitchFamily="34" charset="0"/>
                <a:cs typeface="Arial" pitchFamily="34" charset="0"/>
              </a:rPr>
              <a:t>plic</a:t>
            </a:r>
            <a:r>
              <a:rPr lang="fr-FR" i="1" dirty="0">
                <a:latin typeface="Arial" pitchFamily="34" charset="0"/>
                <a:cs typeface="Arial" pitchFamily="34" charset="0"/>
              </a:rPr>
              <a:t>-ploc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pPr marL="0" indent="0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	       		D’après </a:t>
            </a:r>
            <a:r>
              <a:rPr lang="fr-FR" dirty="0">
                <a:latin typeface="Arial" pitchFamily="34" charset="0"/>
                <a:cs typeface="Arial" pitchFamily="34" charset="0"/>
              </a:rPr>
              <a:t>un célèbre haïku du poète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Bashō</a:t>
            </a:r>
            <a:r>
              <a:rPr lang="fr-FR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fr-F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18876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276872"/>
            <a:ext cx="8218112" cy="3672408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fr-FR" sz="2800" b="1" i="1" dirty="0" err="1" smtClean="0">
                <a:latin typeface="Arial" pitchFamily="34" charset="0"/>
                <a:cs typeface="Arial" pitchFamily="34" charset="0"/>
              </a:rPr>
              <a:t>Furu</a:t>
            </a:r>
            <a:r>
              <a:rPr lang="fr-FR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i="1" dirty="0" err="1" smtClean="0">
                <a:latin typeface="Arial" pitchFamily="34" charset="0"/>
                <a:cs typeface="Arial" pitchFamily="34" charset="0"/>
              </a:rPr>
              <a:t>ike</a:t>
            </a:r>
            <a:r>
              <a:rPr lang="fr-FR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i="1" dirty="0" err="1" smtClean="0">
                <a:latin typeface="Arial" pitchFamily="34" charset="0"/>
                <a:cs typeface="Arial" pitchFamily="34" charset="0"/>
              </a:rPr>
              <a:t>ya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3000" dirty="0" smtClean="0">
                <a:latin typeface="Arial" pitchFamily="34" charset="0"/>
                <a:cs typeface="Arial" pitchFamily="34" charset="0"/>
              </a:rPr>
              <a:t>		Une vieille mare </a:t>
            </a:r>
            <a:br>
              <a:rPr lang="fr-FR" sz="3000" dirty="0" smtClean="0">
                <a:latin typeface="Arial" pitchFamily="34" charset="0"/>
                <a:cs typeface="Arial" pitchFamily="34" charset="0"/>
              </a:rPr>
            </a:br>
            <a:r>
              <a:rPr lang="fr-FR" sz="2800" b="1" i="1" dirty="0" err="1" smtClean="0">
                <a:latin typeface="Arial" pitchFamily="34" charset="0"/>
                <a:cs typeface="Arial" pitchFamily="34" charset="0"/>
              </a:rPr>
              <a:t>Kawazu</a:t>
            </a:r>
            <a:r>
              <a:rPr lang="fr-FR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i="1" dirty="0" err="1" smtClean="0">
                <a:latin typeface="Arial" pitchFamily="34" charset="0"/>
                <a:cs typeface="Arial" pitchFamily="34" charset="0"/>
              </a:rPr>
              <a:t>tobikomu</a:t>
            </a:r>
            <a:r>
              <a:rPr lang="fr-FR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3000" dirty="0" smtClean="0">
                <a:latin typeface="Arial" pitchFamily="34" charset="0"/>
                <a:cs typeface="Arial" pitchFamily="34" charset="0"/>
              </a:rPr>
              <a:t>	Une grenouille (y) plonge </a:t>
            </a:r>
            <a:br>
              <a:rPr lang="fr-FR" sz="3000" dirty="0" smtClean="0">
                <a:latin typeface="Arial" pitchFamily="34" charset="0"/>
                <a:cs typeface="Arial" pitchFamily="34" charset="0"/>
              </a:rPr>
            </a:br>
            <a:r>
              <a:rPr lang="fr-FR" sz="2800" b="1" i="1" dirty="0" err="1" smtClean="0">
                <a:latin typeface="Arial" pitchFamily="34" charset="0"/>
                <a:cs typeface="Arial" pitchFamily="34" charset="0"/>
              </a:rPr>
              <a:t>Mizu</a:t>
            </a:r>
            <a:r>
              <a:rPr lang="fr-FR" sz="2800" b="1" i="1" dirty="0" smtClean="0">
                <a:latin typeface="Arial" pitchFamily="34" charset="0"/>
                <a:cs typeface="Arial" pitchFamily="34" charset="0"/>
              </a:rPr>
              <a:t> no </a:t>
            </a:r>
            <a:r>
              <a:rPr lang="fr-FR" sz="2800" b="1" i="1" dirty="0" err="1" smtClean="0">
                <a:latin typeface="Arial" pitchFamily="34" charset="0"/>
                <a:cs typeface="Arial" pitchFamily="34" charset="0"/>
              </a:rPr>
              <a:t>oto</a:t>
            </a:r>
            <a:r>
              <a:rPr lang="fr-FR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3000" dirty="0" smtClean="0">
                <a:latin typeface="Arial" pitchFamily="34" charset="0"/>
                <a:cs typeface="Arial" pitchFamily="34" charset="0"/>
              </a:rPr>
              <a:t>		Bruit de l'eau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563727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938368"/>
          </a:xfrm>
        </p:spPr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96752"/>
            <a:ext cx="8820472" cy="512784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2700" dirty="0" smtClean="0">
                <a:latin typeface="Arial" pitchFamily="34" charset="0"/>
                <a:cs typeface="Arial" pitchFamily="34" charset="0"/>
              </a:rPr>
              <a:t>On pourrait, tout aussi bien, se tourner vers </a:t>
            </a:r>
            <a:r>
              <a:rPr lang="fr-FR" sz="2700" b="1" dirty="0" smtClean="0">
                <a:latin typeface="Arial" pitchFamily="34" charset="0"/>
                <a:cs typeface="Arial" pitchFamily="34" charset="0"/>
              </a:rPr>
              <a:t>le latin                              ou le grec, </a:t>
            </a:r>
            <a:r>
              <a:rPr lang="fr-FR" sz="2700" dirty="0" smtClean="0">
                <a:latin typeface="Arial" pitchFamily="34" charset="0"/>
                <a:cs typeface="Arial" pitchFamily="34" charset="0"/>
              </a:rPr>
              <a:t>partir d’une œuvre, d’un propos d’actualité,  avec, par exemple, ce mot de dix-neuf lettres ! 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lvl="0" indent="0">
              <a:buNone/>
            </a:pPr>
            <a:r>
              <a:rPr lang="fr-FR" sz="3500" b="1" spc="120" dirty="0" err="1">
                <a:latin typeface="Arial" pitchFamily="34" charset="0"/>
                <a:cs typeface="Arial" pitchFamily="34" charset="0"/>
              </a:rPr>
              <a:t>Heautontimoroumenos</a:t>
            </a:r>
            <a:r>
              <a:rPr lang="fr-FR" b="1" spc="120" dirty="0">
                <a:latin typeface="Arial" pitchFamily="34" charset="0"/>
                <a:cs typeface="Arial" pitchFamily="34" charset="0"/>
              </a:rPr>
              <a:t> </a:t>
            </a:r>
            <a:endParaRPr lang="fr-FR" spc="12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Eα</a:t>
            </a:r>
            <a:r>
              <a:rPr lang="fr-FR" sz="2400" dirty="0" err="1" smtClean="0">
                <a:latin typeface="Arial" pitchFamily="34" charset="0"/>
                <a:cs typeface="Arial" pitchFamily="34" charset="0"/>
              </a:rPr>
              <a:t>υτὸν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>
                <a:latin typeface="Arial" pitchFamily="34" charset="0"/>
                <a:cs typeface="Arial" pitchFamily="34" charset="0"/>
              </a:rPr>
              <a:t>Τιμωρούμενος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fr-FR" sz="2400" i="1" dirty="0" err="1">
                <a:latin typeface="Arial" pitchFamily="34" charset="0"/>
                <a:cs typeface="Arial" pitchFamily="34" charset="0"/>
              </a:rPr>
              <a:t>Heauton</a:t>
            </a:r>
            <a:r>
              <a:rPr lang="fr-FR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i="1" dirty="0" err="1" smtClean="0">
                <a:latin typeface="Arial" pitchFamily="34" charset="0"/>
                <a:cs typeface="Arial" pitchFamily="34" charset="0"/>
              </a:rPr>
              <a:t>Timorumenos</a:t>
            </a:r>
            <a:endParaRPr lang="fr-FR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1700" dirty="0" smtClean="0">
                <a:latin typeface="Arial" pitchFamily="34" charset="0"/>
                <a:cs typeface="Arial" pitchFamily="34" charset="0"/>
              </a:rPr>
              <a:t> </a:t>
            </a:r>
            <a:endParaRPr lang="fr-FR" sz="17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C’est-à-dire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i="1" dirty="0" smtClean="0">
                <a:latin typeface="Arial" pitchFamily="34" charset="0"/>
                <a:cs typeface="Arial" pitchFamily="34" charset="0"/>
              </a:rPr>
              <a:t>Celui</a:t>
            </a:r>
            <a:r>
              <a:rPr lang="fr-FR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fr-FR" i="1" dirty="0">
                <a:latin typeface="Arial" pitchFamily="34" charset="0"/>
                <a:cs typeface="Arial" pitchFamily="34" charset="0"/>
              </a:rPr>
              <a:t>qui</a:t>
            </a:r>
            <a:r>
              <a:rPr lang="fr-FR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fr-FR" i="1" dirty="0">
                <a:latin typeface="Arial" pitchFamily="34" charset="0"/>
                <a:cs typeface="Arial" pitchFamily="34" charset="0"/>
              </a:rPr>
              <a:t>se</a:t>
            </a:r>
            <a:r>
              <a:rPr lang="fr-FR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fr-FR" i="1" dirty="0">
                <a:latin typeface="Arial" pitchFamily="34" charset="0"/>
                <a:cs typeface="Arial" pitchFamily="34" charset="0"/>
              </a:rPr>
              <a:t>punit</a:t>
            </a:r>
            <a:r>
              <a:rPr lang="fr-FR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fr-FR" i="1" dirty="0" smtClean="0">
                <a:latin typeface="Arial" pitchFamily="34" charset="0"/>
                <a:cs typeface="Arial" pitchFamily="34" charset="0"/>
              </a:rPr>
              <a:t>lui-même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fr-FR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le</a:t>
            </a:r>
            <a:r>
              <a:rPr lang="fr-FR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fr-FR" i="1" dirty="0">
                <a:latin typeface="Arial" pitchFamily="34" charset="0"/>
                <a:cs typeface="Arial" pitchFamily="34" charset="0"/>
              </a:rPr>
              <a:t>B</a:t>
            </a:r>
            <a:r>
              <a:rPr lang="fr-FR" i="1" dirty="0" smtClean="0">
                <a:latin typeface="Arial" pitchFamily="34" charset="0"/>
                <a:cs typeface="Arial" pitchFamily="34" charset="0"/>
              </a:rPr>
              <a:t>ourreau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i="1" dirty="0">
                <a:latin typeface="Arial" pitchFamily="34" charset="0"/>
                <a:cs typeface="Arial" pitchFamily="34" charset="0"/>
              </a:rPr>
              <a:t>de</a:t>
            </a:r>
            <a:r>
              <a:rPr lang="fr-FR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fr-FR" i="1" dirty="0" smtClean="0">
                <a:latin typeface="Arial" pitchFamily="34" charset="0"/>
                <a:cs typeface="Arial" pitchFamily="34" charset="0"/>
              </a:rPr>
              <a:t>soi-même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. 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Pièce </a:t>
            </a:r>
            <a:r>
              <a:rPr lang="fr-FR" dirty="0">
                <a:latin typeface="Arial" pitchFamily="34" charset="0"/>
                <a:cs typeface="Arial" pitchFamily="34" charset="0"/>
              </a:rPr>
              <a:t>latine de Térence, imitée d’une comédie de Ménandre.</a:t>
            </a:r>
          </a:p>
          <a:p>
            <a:pPr marL="0" indent="0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Titre repris </a:t>
            </a:r>
            <a:r>
              <a:rPr lang="fr-FR" dirty="0">
                <a:latin typeface="Arial" pitchFamily="34" charset="0"/>
                <a:cs typeface="Arial" pitchFamily="34" charset="0"/>
              </a:rPr>
              <a:t>par Charles Baudelaire dans </a:t>
            </a:r>
            <a:r>
              <a:rPr lang="fr-FR" i="1" dirty="0">
                <a:latin typeface="Arial" pitchFamily="34" charset="0"/>
                <a:cs typeface="Arial" pitchFamily="34" charset="0"/>
              </a:rPr>
              <a:t>Les Fleurs du </a:t>
            </a:r>
            <a:r>
              <a:rPr lang="fr-FR" i="1" dirty="0" smtClean="0">
                <a:latin typeface="Arial" pitchFamily="34" charset="0"/>
                <a:cs typeface="Arial" pitchFamily="34" charset="0"/>
              </a:rPr>
              <a:t>mal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et </a:t>
            </a:r>
            <a:r>
              <a:rPr lang="fr-FR" dirty="0">
                <a:latin typeface="Arial" pitchFamily="34" charset="0"/>
                <a:cs typeface="Arial" pitchFamily="34" charset="0"/>
              </a:rPr>
              <a:t>par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Emmanuel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Macron</a:t>
            </a:r>
            <a:r>
              <a:rPr lang="fr-FR" dirty="0">
                <a:latin typeface="Arial" pitchFamily="34" charset="0"/>
                <a:cs typeface="Arial" pitchFamily="34" charset="0"/>
              </a:rPr>
              <a:t> le 1</a:t>
            </a:r>
            <a:r>
              <a:rPr lang="fr-FR" baseline="30000" dirty="0">
                <a:latin typeface="Arial" pitchFamily="34" charset="0"/>
                <a:cs typeface="Arial" pitchFamily="34" charset="0"/>
              </a:rPr>
              <a:t>er</a:t>
            </a:r>
            <a:r>
              <a:rPr lang="fr-FR" dirty="0">
                <a:latin typeface="Arial" pitchFamily="34" charset="0"/>
                <a:cs typeface="Arial" pitchFamily="34" charset="0"/>
              </a:rPr>
              <a:t> février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à </a:t>
            </a:r>
            <a:r>
              <a:rPr lang="fr-FR" dirty="0">
                <a:latin typeface="Arial" pitchFamily="34" charset="0"/>
                <a:cs typeface="Arial" pitchFamily="34" charset="0"/>
              </a:rPr>
              <a:t>l’Assemblée nationale.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61045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507288" cy="4839816"/>
          </a:xfrm>
        </p:spPr>
        <p:txBody>
          <a:bodyPr/>
          <a:lstStyle/>
          <a:p>
            <a:pPr marL="0" lv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On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pourra </a:t>
            </a:r>
            <a:r>
              <a:rPr lang="fr-FR" dirty="0">
                <a:latin typeface="Arial" pitchFamily="34" charset="0"/>
                <a:cs typeface="Arial" pitchFamily="34" charset="0"/>
              </a:rPr>
              <a:t>également se servir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prénoms,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m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ais pas </a:t>
            </a:r>
            <a:r>
              <a:rPr lang="fr-FR" dirty="0">
                <a:latin typeface="Arial" pitchFamily="34" charset="0"/>
                <a:cs typeface="Arial" pitchFamily="34" charset="0"/>
              </a:rPr>
              <a:t>forcément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ceux </a:t>
            </a:r>
            <a:r>
              <a:rPr lang="fr-FR" dirty="0">
                <a:latin typeface="Arial" pitchFamily="34" charset="0"/>
                <a:cs typeface="Arial" pitchFamily="34" charset="0"/>
              </a:rPr>
              <a:t>de la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classe…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	►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pour camper </a:t>
            </a:r>
            <a:r>
              <a:rPr lang="fr-FR" dirty="0">
                <a:latin typeface="Arial" pitchFamily="34" charset="0"/>
                <a:cs typeface="Arial" pitchFamily="34" charset="0"/>
              </a:rPr>
              <a:t>justement et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étymologiquement               	    un </a:t>
            </a:r>
            <a:r>
              <a:rPr lang="fr-FR" dirty="0">
                <a:latin typeface="Arial" pitchFamily="34" charset="0"/>
                <a:cs typeface="Arial" pitchFamily="34" charset="0"/>
              </a:rPr>
              <a:t>personnage, 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fr-FR" sz="1800" dirty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	►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pour dégager </a:t>
            </a:r>
            <a:r>
              <a:rPr lang="fr-FR" dirty="0">
                <a:latin typeface="Arial" pitchFamily="34" charset="0"/>
                <a:cs typeface="Arial" pitchFamily="34" charset="0"/>
              </a:rPr>
              <a:t>un axe fécond de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réflexion                        	    et </a:t>
            </a:r>
            <a:r>
              <a:rPr lang="fr-FR" dirty="0">
                <a:latin typeface="Arial" pitchFamily="34" charset="0"/>
                <a:cs typeface="Arial" pitchFamily="34" charset="0"/>
              </a:rPr>
              <a:t>d’imagination.</a:t>
            </a:r>
          </a:p>
        </p:txBody>
      </p:sp>
    </p:spTree>
    <p:extLst>
      <p:ext uri="{BB962C8B-B14F-4D97-AF65-F5344CB8AC3E}">
        <p14:creationId xmlns:p14="http://schemas.microsoft.com/office/powerpoint/2010/main" val="3319339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484784"/>
            <a:ext cx="8856984" cy="4839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200" b="1" dirty="0">
                <a:latin typeface="Arial" pitchFamily="34" charset="0"/>
                <a:cs typeface="Arial" pitchFamily="34" charset="0"/>
              </a:rPr>
              <a:t>►</a:t>
            </a:r>
            <a:r>
              <a:rPr lang="fr-FR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Un prénom reposant sur des qualités…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Agathe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	: 	de </a:t>
            </a:r>
            <a:r>
              <a:rPr lang="fr-FR" sz="2400" i="1" dirty="0" err="1">
                <a:latin typeface="Arial" pitchFamily="34" charset="0"/>
                <a:cs typeface="Arial" pitchFamily="34" charset="0"/>
              </a:rPr>
              <a:t>agathos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, 	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	qui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est bonne, gentille.</a:t>
            </a:r>
            <a:br>
              <a:rPr lang="fr-FR" sz="24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Amélie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	: 	de </a:t>
            </a:r>
            <a:r>
              <a:rPr lang="fr-FR" sz="2400" i="1" dirty="0" err="1">
                <a:latin typeface="Arial" pitchFamily="34" charset="0"/>
                <a:cs typeface="Arial" pitchFamily="34" charset="0"/>
              </a:rPr>
              <a:t>ameles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, 	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	l’insouciante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.</a:t>
            </a:r>
            <a:br>
              <a:rPr lang="fr-FR" sz="24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2400" b="1" dirty="0">
                <a:latin typeface="Arial" pitchFamily="34" charset="0"/>
                <a:cs typeface="Arial" pitchFamily="34" charset="0"/>
              </a:rPr>
              <a:t>Aristide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 	: 	de </a:t>
            </a:r>
            <a:r>
              <a:rPr lang="fr-FR" sz="2400" i="1" dirty="0" err="1">
                <a:latin typeface="Arial" pitchFamily="34" charset="0"/>
                <a:cs typeface="Arial" pitchFamily="34" charset="0"/>
              </a:rPr>
              <a:t>aristeidès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, 	le meilleur.</a:t>
            </a:r>
            <a:br>
              <a:rPr lang="fr-FR" sz="24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2400" b="1" dirty="0">
                <a:latin typeface="Arial" pitchFamily="34" charset="0"/>
                <a:cs typeface="Arial" pitchFamily="34" charset="0"/>
              </a:rPr>
              <a:t>Catherine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 	: 	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fr-FR" sz="2400" i="1" dirty="0" err="1" smtClean="0">
                <a:latin typeface="Arial" pitchFamily="34" charset="0"/>
                <a:cs typeface="Arial" pitchFamily="34" charset="0"/>
              </a:rPr>
              <a:t>katharos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, 	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	la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pure.</a:t>
            </a:r>
            <a:br>
              <a:rPr lang="fr-FR" sz="24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2400" b="1" dirty="0">
                <a:latin typeface="Arial" pitchFamily="34" charset="0"/>
                <a:cs typeface="Arial" pitchFamily="34" charset="0"/>
              </a:rPr>
              <a:t>Grégoire 	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: 	de </a:t>
            </a:r>
            <a:r>
              <a:rPr lang="fr-FR" sz="2400" i="1" dirty="0" err="1">
                <a:latin typeface="Arial" pitchFamily="34" charset="0"/>
                <a:cs typeface="Arial" pitchFamily="34" charset="0"/>
              </a:rPr>
              <a:t>gregorios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, 	l’éveillé</a:t>
            </a:r>
            <a:br>
              <a:rPr lang="fr-FR" sz="24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2400" b="1" dirty="0">
                <a:latin typeface="Arial" pitchFamily="34" charset="0"/>
                <a:cs typeface="Arial" pitchFamily="34" charset="0"/>
              </a:rPr>
              <a:t>Mélanie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 	: 	de </a:t>
            </a:r>
            <a:r>
              <a:rPr lang="fr-FR" sz="2400" i="1" dirty="0" err="1">
                <a:latin typeface="Arial" pitchFamily="34" charset="0"/>
                <a:cs typeface="Arial" pitchFamily="34" charset="0"/>
              </a:rPr>
              <a:t>melania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, 	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	la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noire.</a:t>
            </a:r>
            <a:br>
              <a:rPr lang="fr-FR" sz="24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2400" b="1" dirty="0">
                <a:latin typeface="Arial" pitchFamily="34" charset="0"/>
                <a:cs typeface="Arial" pitchFamily="34" charset="0"/>
              </a:rPr>
              <a:t>Monique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 	: 	de </a:t>
            </a:r>
            <a:r>
              <a:rPr lang="fr-FR" sz="2400" i="1" dirty="0" err="1">
                <a:latin typeface="Arial" pitchFamily="34" charset="0"/>
                <a:cs typeface="Arial" pitchFamily="34" charset="0"/>
              </a:rPr>
              <a:t>monos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, 	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	la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solitaire.</a:t>
            </a:r>
            <a:br>
              <a:rPr lang="fr-FR" sz="24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2400" b="1" dirty="0">
                <a:latin typeface="Arial" pitchFamily="34" charset="0"/>
                <a:cs typeface="Arial" pitchFamily="34" charset="0"/>
              </a:rPr>
              <a:t>Sébastien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 	: 	de </a:t>
            </a:r>
            <a:r>
              <a:rPr lang="fr-FR" sz="2400" i="1" dirty="0" err="1">
                <a:latin typeface="Arial" pitchFamily="34" charset="0"/>
                <a:cs typeface="Arial" pitchFamily="34" charset="0"/>
              </a:rPr>
              <a:t>sebastos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, 	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	le vénérable.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2400" b="1" dirty="0">
                <a:latin typeface="Arial" pitchFamily="34" charset="0"/>
                <a:cs typeface="Arial" pitchFamily="34" charset="0"/>
              </a:rPr>
              <a:t>Sophie 	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: 	de </a:t>
            </a:r>
            <a:r>
              <a:rPr lang="fr-FR" sz="2400" i="1" dirty="0" err="1">
                <a:latin typeface="Arial" pitchFamily="34" charset="0"/>
                <a:cs typeface="Arial" pitchFamily="34" charset="0"/>
              </a:rPr>
              <a:t>sophia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, 	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	la sage, l’avisée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491690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268760"/>
            <a:ext cx="9027515" cy="55892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sz="3400" b="1" dirty="0"/>
              <a:t>►</a:t>
            </a:r>
            <a:r>
              <a:rPr lang="fr-FR" sz="2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3400" dirty="0" smtClean="0">
                <a:latin typeface="Arial" pitchFamily="34" charset="0"/>
                <a:cs typeface="Arial" pitchFamily="34" charset="0"/>
              </a:rPr>
              <a:t>Un prénom reposant sur des savoir-faire…</a:t>
            </a:r>
            <a:endParaRPr lang="fr-FR" sz="3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sz="29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3200" b="1" dirty="0" smtClean="0">
                <a:latin typeface="Arial" pitchFamily="34" charset="0"/>
                <a:cs typeface="Arial" pitchFamily="34" charset="0"/>
              </a:rPr>
              <a:t> Eugène    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:  </a:t>
            </a:r>
            <a:r>
              <a:rPr lang="fr-FR" sz="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3200" i="1" dirty="0" smtClean="0">
                <a:latin typeface="Arial" pitchFamily="34" charset="0"/>
                <a:cs typeface="Arial" pitchFamily="34" charset="0"/>
              </a:rPr>
              <a:t>eu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, bien, </a:t>
            </a:r>
            <a:r>
              <a:rPr lang="fr-FR" sz="3200" i="1" dirty="0" err="1" smtClean="0">
                <a:latin typeface="Arial" pitchFamily="34" charset="0"/>
                <a:cs typeface="Arial" pitchFamily="34" charset="0"/>
              </a:rPr>
              <a:t>genos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, naissance,      le bien-né.	</a:t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endParaRPr lang="fr-FR" sz="3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3200" b="1" dirty="0" smtClean="0">
                <a:latin typeface="Arial" pitchFamily="34" charset="0"/>
                <a:cs typeface="Arial" pitchFamily="34" charset="0"/>
              </a:rPr>
              <a:t> Eulalie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fr-FR" sz="8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:   </a:t>
            </a:r>
            <a:r>
              <a:rPr lang="fr-FR" sz="3200" i="1" dirty="0" smtClean="0">
                <a:latin typeface="Arial" pitchFamily="34" charset="0"/>
                <a:cs typeface="Arial" pitchFamily="34" charset="0"/>
              </a:rPr>
              <a:t>eu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, bien, </a:t>
            </a:r>
            <a:r>
              <a:rPr lang="fr-FR" sz="3200" i="1" dirty="0" err="1" smtClean="0">
                <a:latin typeface="Arial" pitchFamily="34" charset="0"/>
                <a:cs typeface="Arial" pitchFamily="34" charset="0"/>
              </a:rPr>
              <a:t>hamlein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, parler, </a:t>
            </a:r>
            <a:r>
              <a:rPr lang="fr-FR" sz="3200" dirty="0">
                <a:latin typeface="Arial" pitchFamily="34" charset="0"/>
                <a:cs typeface="Arial" pitchFamily="34" charset="0"/>
              </a:rPr>
              <a:t>	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  qui parle bien.</a:t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endParaRPr lang="fr-FR" sz="3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3200" b="1" dirty="0" smtClean="0">
                <a:latin typeface="Arial" pitchFamily="34" charset="0"/>
                <a:cs typeface="Arial" pitchFamily="34" charset="0"/>
              </a:rPr>
              <a:t> Hippolyte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  :  </a:t>
            </a:r>
            <a:r>
              <a:rPr lang="fr-FR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3200" i="1" dirty="0" err="1" smtClean="0">
                <a:latin typeface="Arial" pitchFamily="34" charset="0"/>
                <a:cs typeface="Arial" pitchFamily="34" charset="0"/>
              </a:rPr>
              <a:t>hippos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, cheval, </a:t>
            </a:r>
            <a:r>
              <a:rPr lang="fr-FR" sz="3200" i="1" dirty="0" err="1" smtClean="0">
                <a:latin typeface="Arial" pitchFamily="34" charset="0"/>
                <a:cs typeface="Arial" pitchFamily="34" charset="0"/>
              </a:rPr>
              <a:t>luein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, délier,   	  qui détache les rênes.</a:t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endParaRPr lang="fr-FR" sz="3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3200" b="1" dirty="0" smtClean="0">
                <a:latin typeface="Arial" pitchFamily="34" charset="0"/>
                <a:cs typeface="Arial" pitchFamily="34" charset="0"/>
              </a:rPr>
              <a:t> Philippe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    :  </a:t>
            </a:r>
            <a:r>
              <a:rPr lang="fr-FR" sz="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3200" i="1" dirty="0" smtClean="0">
                <a:latin typeface="Arial" pitchFamily="34" charset="0"/>
                <a:cs typeface="Arial" pitchFamily="34" charset="0"/>
              </a:rPr>
              <a:t>philos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sz="3100" dirty="0">
                <a:latin typeface="Arial" pitchFamily="34" charset="0"/>
                <a:cs typeface="Arial" pitchFamily="34" charset="0"/>
              </a:rPr>
              <a:t>ami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sz="3200" i="1" dirty="0" err="1" smtClean="0">
                <a:latin typeface="Arial" pitchFamily="34" charset="0"/>
                <a:cs typeface="Arial" pitchFamily="34" charset="0"/>
              </a:rPr>
              <a:t>hippos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, cheval,</a:t>
            </a:r>
            <a:r>
              <a:rPr lang="fr-FR" sz="3200" dirty="0">
                <a:latin typeface="Arial" pitchFamily="34" charset="0"/>
                <a:cs typeface="Arial" pitchFamily="34" charset="0"/>
              </a:rPr>
              <a:t>	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  qui aime les chevaux.          </a:t>
            </a:r>
          </a:p>
          <a:p>
            <a:pPr marL="0" indent="0">
              <a:buNone/>
            </a:pPr>
            <a:endParaRPr lang="fr-FR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3200" b="1" dirty="0" smtClean="0">
                <a:latin typeface="Arial" pitchFamily="34" charset="0"/>
                <a:cs typeface="Arial" pitchFamily="34" charset="0"/>
              </a:rPr>
              <a:t> Georges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   :   </a:t>
            </a:r>
            <a:r>
              <a:rPr lang="fr-FR" sz="3200" i="1" dirty="0" smtClean="0">
                <a:latin typeface="Arial" pitchFamily="34" charset="0"/>
                <a:cs typeface="Arial" pitchFamily="34" charset="0"/>
              </a:rPr>
              <a:t>Gê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, terre, </a:t>
            </a:r>
            <a:r>
              <a:rPr lang="fr-FR" sz="3200" i="1" dirty="0" err="1" smtClean="0">
                <a:latin typeface="Arial" pitchFamily="34" charset="0"/>
                <a:cs typeface="Arial" pitchFamily="34" charset="0"/>
              </a:rPr>
              <a:t>gèôrgos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, paysan,   	  qui travaille la terre.</a:t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endParaRPr lang="fr-FR" sz="3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3200" b="1" dirty="0" smtClean="0">
                <a:latin typeface="Arial" pitchFamily="34" charset="0"/>
                <a:cs typeface="Arial" pitchFamily="34" charset="0"/>
              </a:rPr>
              <a:t> Nicolas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     :   </a:t>
            </a:r>
            <a:r>
              <a:rPr lang="fr-FR" sz="3200" i="1" dirty="0" err="1" smtClean="0">
                <a:latin typeface="Arial" pitchFamily="34" charset="0"/>
                <a:cs typeface="Arial" pitchFamily="34" charset="0"/>
              </a:rPr>
              <a:t>nikê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, victoire, </a:t>
            </a:r>
            <a:r>
              <a:rPr lang="fr-FR" sz="3200" i="1" dirty="0" err="1" smtClean="0">
                <a:latin typeface="Arial" pitchFamily="34" charset="0"/>
                <a:cs typeface="Arial" pitchFamily="34" charset="0"/>
              </a:rPr>
              <a:t>laos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, armée,  	  l’armée victorieuse.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pPr marL="0" indent="0">
              <a:buNone/>
            </a:pPr>
            <a:r>
              <a:rPr lang="fr-FR" dirty="0"/>
              <a:t/>
            </a:r>
            <a:br>
              <a:rPr lang="fr-FR" dirty="0"/>
            </a:b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95033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3285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sz="3100" dirty="0">
                <a:latin typeface="Arial" pitchFamily="34" charset="0"/>
                <a:cs typeface="Arial" pitchFamily="34" charset="0"/>
              </a:rPr>
              <a:t>Il existe d’autres choix, </a:t>
            </a:r>
            <a:r>
              <a:rPr lang="fr-FR" sz="3100" dirty="0" smtClean="0">
                <a:latin typeface="Arial" pitchFamily="34" charset="0"/>
                <a:cs typeface="Arial" pitchFamily="34" charset="0"/>
              </a:rPr>
              <a:t>fondés </a:t>
            </a:r>
            <a:r>
              <a:rPr lang="fr-FR" sz="3100" dirty="0">
                <a:latin typeface="Arial" pitchFamily="34" charset="0"/>
                <a:cs typeface="Arial" pitchFamily="34" charset="0"/>
              </a:rPr>
              <a:t>sur des jeux de </a:t>
            </a:r>
            <a:r>
              <a:rPr lang="fr-FR" sz="3100" dirty="0" smtClean="0">
                <a:latin typeface="Arial" pitchFamily="34" charset="0"/>
                <a:cs typeface="Arial" pitchFamily="34" charset="0"/>
              </a:rPr>
              <a:t>mots. </a:t>
            </a:r>
            <a:endParaRPr lang="fr-FR" sz="3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sz="1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3100" dirty="0" smtClean="0">
                <a:latin typeface="Arial" pitchFamily="34" charset="0"/>
                <a:cs typeface="Arial" pitchFamily="34" charset="0"/>
              </a:rPr>
              <a:t>Alors… voyelles </a:t>
            </a:r>
            <a:r>
              <a:rPr lang="fr-FR" sz="3100" dirty="0">
                <a:latin typeface="Arial" pitchFamily="34" charset="0"/>
                <a:cs typeface="Arial" pitchFamily="34" charset="0"/>
              </a:rPr>
              <a:t>ou </a:t>
            </a:r>
            <a:r>
              <a:rPr lang="fr-FR" sz="3100" dirty="0" smtClean="0">
                <a:latin typeface="Arial" pitchFamily="34" charset="0"/>
                <a:cs typeface="Arial" pitchFamily="34" charset="0"/>
              </a:rPr>
              <a:t>consonnes ?</a:t>
            </a:r>
            <a:endParaRPr lang="fr-FR" sz="3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1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endParaRPr lang="fr-FR" sz="2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●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3100" b="1" i="1" dirty="0" smtClean="0">
                <a:latin typeface="Arial" pitchFamily="34" charset="0"/>
                <a:cs typeface="Arial" pitchFamily="34" charset="0"/>
              </a:rPr>
              <a:t>Shenandoah</a:t>
            </a:r>
            <a:r>
              <a:rPr lang="fr-FR" sz="3100" b="1" dirty="0">
                <a:latin typeface="Arial" pitchFamily="34" charset="0"/>
                <a:cs typeface="Arial" pitchFamily="34" charset="0"/>
              </a:rPr>
              <a:t> </a:t>
            </a:r>
            <a:r>
              <a:rPr lang="fr-FR" sz="3100" dirty="0">
                <a:latin typeface="Arial" pitchFamily="34" charset="0"/>
                <a:cs typeface="Arial" pitchFamily="34" charset="0"/>
              </a:rPr>
              <a:t>: « rêve réalisé » chez les Amérindiens.</a:t>
            </a:r>
          </a:p>
          <a:p>
            <a:pPr marL="0" lvl="0" indent="0">
              <a:buNone/>
            </a:pPr>
            <a:endParaRPr lang="fr-FR" sz="3100" b="1" i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●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3100" b="1" i="1" dirty="0" smtClean="0">
                <a:latin typeface="Arial" pitchFamily="34" charset="0"/>
                <a:cs typeface="Arial" pitchFamily="34" charset="0"/>
              </a:rPr>
              <a:t>Apadana</a:t>
            </a:r>
            <a:r>
              <a:rPr lang="fr-FR" sz="3100" b="1" i="1" dirty="0">
                <a:latin typeface="Arial" pitchFamily="34" charset="0"/>
                <a:cs typeface="Arial" pitchFamily="34" charset="0"/>
              </a:rPr>
              <a:t> </a:t>
            </a:r>
            <a:r>
              <a:rPr lang="fr-FR" sz="3100" dirty="0">
                <a:latin typeface="Arial" pitchFamily="34" charset="0"/>
                <a:cs typeface="Arial" pitchFamily="34" charset="0"/>
              </a:rPr>
              <a:t>: salle du trône </a:t>
            </a:r>
            <a:r>
              <a:rPr lang="fr-FR" sz="3100" dirty="0" smtClean="0">
                <a:latin typeface="Arial" pitchFamily="34" charset="0"/>
                <a:cs typeface="Arial" pitchFamily="34" charset="0"/>
              </a:rPr>
              <a:t>des rois </a:t>
            </a:r>
            <a:r>
              <a:rPr lang="fr-FR" sz="3100" dirty="0">
                <a:latin typeface="Arial" pitchFamily="34" charset="0"/>
                <a:cs typeface="Arial" pitchFamily="34" charset="0"/>
              </a:rPr>
              <a:t>perses.</a:t>
            </a:r>
          </a:p>
          <a:p>
            <a:pPr marL="0" indent="0">
              <a:buNone/>
            </a:pPr>
            <a:r>
              <a:rPr lang="fr-FR" sz="31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●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3100" b="1" i="1" dirty="0" smtClean="0">
                <a:latin typeface="Arial" pitchFamily="34" charset="0"/>
                <a:cs typeface="Arial" pitchFamily="34" charset="0"/>
              </a:rPr>
              <a:t>Baklava</a:t>
            </a:r>
            <a:r>
              <a:rPr lang="fr-FR" sz="3100" b="1" i="1" dirty="0">
                <a:latin typeface="Arial" pitchFamily="34" charset="0"/>
                <a:cs typeface="Arial" pitchFamily="34" charset="0"/>
              </a:rPr>
              <a:t> </a:t>
            </a:r>
            <a:r>
              <a:rPr lang="fr-FR" sz="3100" b="1" dirty="0">
                <a:latin typeface="Arial" pitchFamily="34" charset="0"/>
                <a:cs typeface="Arial" pitchFamily="34" charset="0"/>
              </a:rPr>
              <a:t>: </a:t>
            </a:r>
            <a:r>
              <a:rPr lang="fr-FR" sz="3100" dirty="0">
                <a:latin typeface="Arial" pitchFamily="34" charset="0"/>
                <a:cs typeface="Arial" pitchFamily="34" charset="0"/>
              </a:rPr>
              <a:t>gâteau feuilleté au miel et aux amandes.</a:t>
            </a:r>
          </a:p>
          <a:p>
            <a:pPr marL="0" indent="0">
              <a:buNone/>
            </a:pPr>
            <a:r>
              <a:rPr lang="fr-FR" sz="31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●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3100" b="1" i="1" dirty="0" smtClean="0">
                <a:latin typeface="Arial" pitchFamily="34" charset="0"/>
                <a:cs typeface="Arial" pitchFamily="34" charset="0"/>
              </a:rPr>
              <a:t>Balaklava</a:t>
            </a:r>
            <a:r>
              <a:rPr lang="fr-FR" sz="3100" b="1" i="1" dirty="0">
                <a:latin typeface="Arial" pitchFamily="34" charset="0"/>
                <a:cs typeface="Arial" pitchFamily="34" charset="0"/>
              </a:rPr>
              <a:t> </a:t>
            </a:r>
            <a:r>
              <a:rPr lang="fr-FR" sz="3100" dirty="0" smtClean="0">
                <a:latin typeface="Arial" pitchFamily="34" charset="0"/>
                <a:cs typeface="Arial" pitchFamily="34" charset="0"/>
              </a:rPr>
              <a:t>(ville </a:t>
            </a:r>
            <a:r>
              <a:rPr lang="fr-FR" sz="3100" dirty="0">
                <a:latin typeface="Arial" pitchFamily="34" charset="0"/>
                <a:cs typeface="Arial" pitchFamily="34" charset="0"/>
              </a:rPr>
              <a:t>de Crimée</a:t>
            </a:r>
            <a:r>
              <a:rPr lang="fr-FR" sz="3100" dirty="0" smtClean="0">
                <a:latin typeface="Arial" pitchFamily="34" charset="0"/>
                <a:cs typeface="Arial" pitchFamily="34" charset="0"/>
              </a:rPr>
              <a:t>) : </a:t>
            </a:r>
            <a:r>
              <a:rPr lang="fr-FR" sz="3100" dirty="0">
                <a:latin typeface="Arial" pitchFamily="34" charset="0"/>
                <a:cs typeface="Arial" pitchFamily="34" charset="0"/>
              </a:rPr>
              <a:t>sorte d’écharpe-cagoule.</a:t>
            </a:r>
          </a:p>
          <a:p>
            <a:endParaRPr lang="fr-FR" sz="3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●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3100" b="1" i="1" dirty="0" smtClean="0">
                <a:latin typeface="Arial" pitchFamily="34" charset="0"/>
                <a:cs typeface="Arial" pitchFamily="34" charset="0"/>
              </a:rPr>
              <a:t>Taratata</a:t>
            </a:r>
            <a:r>
              <a:rPr lang="fr-FR" sz="3100" b="1" i="1" dirty="0">
                <a:latin typeface="Arial" pitchFamily="34" charset="0"/>
                <a:cs typeface="Arial" pitchFamily="34" charset="0"/>
              </a:rPr>
              <a:t> </a:t>
            </a:r>
            <a:r>
              <a:rPr lang="fr-FR" sz="3100" b="1" i="1" dirty="0" smtClean="0">
                <a:latin typeface="Arial" pitchFamily="34" charset="0"/>
                <a:cs typeface="Arial" pitchFamily="34" charset="0"/>
              </a:rPr>
              <a:t>!</a:t>
            </a:r>
            <a:r>
              <a:rPr lang="fr-FR" sz="3100" dirty="0">
                <a:latin typeface="Arial" pitchFamily="34" charset="0"/>
                <a:cs typeface="Arial" pitchFamily="34" charset="0"/>
              </a:rPr>
              <a:t> ou…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3100" b="1" i="1" dirty="0" smtClean="0">
                <a:latin typeface="Arial" pitchFamily="34" charset="0"/>
                <a:cs typeface="Arial" pitchFamily="34" charset="0"/>
              </a:rPr>
              <a:t>Patatras</a:t>
            </a:r>
            <a:r>
              <a:rPr lang="fr-FR" sz="3100" b="1" i="1" dirty="0">
                <a:latin typeface="Arial" pitchFamily="34" charset="0"/>
                <a:cs typeface="Arial" pitchFamily="34" charset="0"/>
              </a:rPr>
              <a:t> </a:t>
            </a:r>
            <a:r>
              <a:rPr lang="fr-FR" sz="3100" b="1" i="1" dirty="0" smtClean="0">
                <a:latin typeface="Arial" pitchFamily="34" charset="0"/>
                <a:cs typeface="Arial" pitchFamily="34" charset="0"/>
              </a:rPr>
              <a:t>!</a:t>
            </a:r>
            <a:r>
              <a:rPr lang="fr-FR" sz="3100" dirty="0">
                <a:latin typeface="Arial" pitchFamily="34" charset="0"/>
                <a:cs typeface="Arial" pitchFamily="34" charset="0"/>
              </a:rPr>
              <a:t> ou…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3100" b="1" i="1" dirty="0" smtClean="0">
                <a:latin typeface="Arial" pitchFamily="34" charset="0"/>
                <a:cs typeface="Arial" pitchFamily="34" charset="0"/>
              </a:rPr>
              <a:t>Abracadabra</a:t>
            </a:r>
            <a:r>
              <a:rPr lang="fr-FR" sz="3100" b="1" i="1" dirty="0">
                <a:latin typeface="Arial" pitchFamily="34" charset="0"/>
                <a:cs typeface="Arial" pitchFamily="34" charset="0"/>
              </a:rPr>
              <a:t> !</a:t>
            </a:r>
            <a:endParaRPr lang="fr-FR" sz="3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520671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 </a:t>
            </a:r>
          </a:p>
          <a:p>
            <a:pPr marL="0" indent="0" algn="ctr">
              <a:buNone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Choisissons aujourd’hui le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nôtre… d’embrayeur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 !</a:t>
            </a:r>
          </a:p>
          <a:p>
            <a:pPr marL="0" indent="0" algn="ctr">
              <a:buNone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Je vous propose un 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sujet d’actualité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ctr">
              <a:buNone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Et un 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titre en rapport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602167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3285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b="1" dirty="0">
                <a:latin typeface="Arial" pitchFamily="34" charset="0"/>
                <a:cs typeface="Arial" pitchFamily="34" charset="0"/>
              </a:rPr>
              <a:t>► </a:t>
            </a:r>
            <a:r>
              <a:rPr lang="fr-FR" b="1" spc="120" dirty="0">
                <a:latin typeface="Arial" pitchFamily="34" charset="0"/>
                <a:cs typeface="Arial" pitchFamily="34" charset="0"/>
              </a:rPr>
              <a:t>THÈME</a:t>
            </a:r>
            <a:r>
              <a:rPr lang="fr-FR" dirty="0">
                <a:latin typeface="Arial" pitchFamily="34" charset="0"/>
                <a:cs typeface="Arial" pitchFamily="34" charset="0"/>
              </a:rPr>
              <a:t> 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fr-FR" dirty="0">
                <a:latin typeface="Arial" pitchFamily="34" charset="0"/>
                <a:cs typeface="Arial" pitchFamily="34" charset="0"/>
              </a:rPr>
              <a:t>	</a:t>
            </a:r>
            <a:r>
              <a:rPr lang="fr-FR" sz="3300" b="1" dirty="0">
                <a:latin typeface="Arial" pitchFamily="34" charset="0"/>
                <a:cs typeface="Arial" pitchFamily="34" charset="0"/>
              </a:rPr>
              <a:t>« Guerre et Paix »</a:t>
            </a:r>
            <a:r>
              <a:rPr lang="fr-FR" sz="33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fr-FR" sz="1200" dirty="0">
                <a:latin typeface="Arial" pitchFamily="34" charset="0"/>
                <a:cs typeface="Arial" pitchFamily="34" charset="0"/>
              </a:rPr>
              <a:t>		</a:t>
            </a:r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	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	En </a:t>
            </a:r>
            <a:r>
              <a:rPr lang="fr-FR" dirty="0">
                <a:latin typeface="Arial" pitchFamily="34" charset="0"/>
                <a:cs typeface="Arial" pitchFamily="34" charset="0"/>
              </a:rPr>
              <a:t>russe : </a:t>
            </a:r>
            <a:r>
              <a:rPr lang="fr-FR" i="1" dirty="0" err="1" smtClean="0">
                <a:latin typeface="Arial" pitchFamily="34" charset="0"/>
                <a:cs typeface="Arial" pitchFamily="34" charset="0"/>
              </a:rPr>
              <a:t>Voïna</a:t>
            </a:r>
            <a:r>
              <a:rPr lang="fr-FR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i="1" dirty="0">
                <a:latin typeface="Arial" pitchFamily="34" charset="0"/>
                <a:cs typeface="Arial" pitchFamily="34" charset="0"/>
              </a:rPr>
              <a:t>i mir </a:t>
            </a:r>
            <a:r>
              <a:rPr lang="fr-FR" dirty="0">
                <a:latin typeface="Arial" pitchFamily="34" charset="0"/>
                <a:cs typeface="Arial" pitchFamily="34" charset="0"/>
              </a:rPr>
              <a:t>(1865-1869)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		Auteur : Léon Tolstoï (1828-1910) </a:t>
            </a:r>
          </a:p>
          <a:p>
            <a:pPr marL="0" indent="0">
              <a:buNone/>
            </a:pPr>
            <a:endParaRPr lang="fr-FR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b="1" dirty="0">
                <a:latin typeface="Arial" pitchFamily="34" charset="0"/>
                <a:cs typeface="Arial" pitchFamily="34" charset="0"/>
              </a:rPr>
              <a:t>► </a:t>
            </a:r>
            <a:r>
              <a:rPr lang="fr-FR" b="1" spc="120" dirty="0">
                <a:latin typeface="Arial" pitchFamily="34" charset="0"/>
                <a:cs typeface="Arial" pitchFamily="34" charset="0"/>
              </a:rPr>
              <a:t>TITRE</a:t>
            </a:r>
            <a:r>
              <a:rPr lang="fr-FR" dirty="0">
                <a:latin typeface="Arial" pitchFamily="34" charset="0"/>
                <a:cs typeface="Arial" pitchFamily="34" charset="0"/>
              </a:rPr>
              <a:t> 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fr-FR" dirty="0">
                <a:latin typeface="Arial" pitchFamily="34" charset="0"/>
                <a:cs typeface="Arial" pitchFamily="34" charset="0"/>
              </a:rPr>
              <a:t>	</a:t>
            </a:r>
            <a:r>
              <a:rPr lang="fr-FR" sz="3300" b="1" dirty="0">
                <a:latin typeface="Arial" pitchFamily="34" charset="0"/>
                <a:cs typeface="Arial" pitchFamily="34" charset="0"/>
              </a:rPr>
              <a:t>« Nice » </a:t>
            </a:r>
          </a:p>
          <a:p>
            <a:pPr marL="0" indent="0">
              <a:buNone/>
            </a:pPr>
            <a:endParaRPr lang="fr-FR" sz="1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		En grec : </a:t>
            </a:r>
            <a:r>
              <a:rPr lang="fr-FR" i="1" dirty="0" err="1">
                <a:latin typeface="Arial" pitchFamily="34" charset="0"/>
                <a:cs typeface="Arial" pitchFamily="34" charset="0"/>
              </a:rPr>
              <a:t>Νίκη</a:t>
            </a:r>
            <a:r>
              <a:rPr lang="fr-FR" dirty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Nikê</a:t>
            </a:r>
            <a:r>
              <a:rPr lang="fr-FR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		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Origine de la ville de Nice, de </a:t>
            </a:r>
            <a:r>
              <a:rPr lang="fr-FR" dirty="0">
                <a:latin typeface="Arial" pitchFamily="34" charset="0"/>
                <a:cs typeface="Arial" pitchFamily="34" charset="0"/>
              </a:rPr>
              <a:t>la marque Nike.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		Petite déesse ailée personnifiant la victoire, 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		fille du titan Pallas et de la rivière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Styx, 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		elle se tient debout dans la main d’Athéna</a:t>
            </a:r>
            <a:r>
              <a:rPr lang="fr-FR" i="1" dirty="0">
                <a:latin typeface="Arial" pitchFamily="34" charset="0"/>
                <a:cs typeface="Arial" pitchFamily="34" charset="0"/>
              </a:rPr>
              <a:t>.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 </a:t>
            </a:r>
            <a:endParaRPr lang="fr-FR" sz="35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Puis 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construisons 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un 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tableau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(cf. fichier Word).</a:t>
            </a:r>
            <a:endParaRPr lang="fr-FR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20108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dirty="0" smtClean="0">
                <a:latin typeface="Arial" pitchFamily="34" charset="0"/>
                <a:cs typeface="Arial" pitchFamily="34" charset="0"/>
              </a:rPr>
              <a:t>Séance interactive</a:t>
            </a:r>
            <a:endParaRPr lang="fr-FR" sz="6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800" dirty="0">
                <a:latin typeface="Arial" pitchFamily="34" charset="0"/>
                <a:cs typeface="Arial" pitchFamily="34" charset="0"/>
              </a:rPr>
              <a:t>a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vec les collègues enseignants…</a:t>
            </a:r>
            <a:endParaRPr lang="fr-F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9082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9592" y="1196752"/>
            <a:ext cx="7488832" cy="50014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24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Je ne vois que des gens qui réputent impossible            ce qu'ils n'ont pu faire encore. Et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puis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, disent-ils, vos doctrines sont trop hautes : elles dépassent les forces de l'Homme. Ah ! Combien j'ai d'eux meilleure opinion qu'eux-mêmes ! Ils sont pourtant capables autant que d’autres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100" dirty="0" smtClean="0">
                <a:latin typeface="Arial" pitchFamily="34" charset="0"/>
                <a:cs typeface="Arial" pitchFamily="34" charset="0"/>
              </a:rPr>
              <a:t>[…]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Ce n’est pas parce que les choses sont difficiles que nous n’osons pas, c’est parce que nous n’osons pas qu’elles sont difficiles</a:t>
            </a:r>
            <a:r>
              <a:rPr lang="fr-FR" sz="2200" b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Lucius 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Annæus Seneca dit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b="1" spc="4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fr-FR" sz="2000" b="1" spc="40" dirty="0" smtClean="0">
                <a:latin typeface="Arial" pitchFamily="34" charset="0"/>
                <a:cs typeface="Arial" pitchFamily="34" charset="0"/>
              </a:rPr>
              <a:t>ÉNÈQUE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                       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1800" i="1" dirty="0" smtClean="0">
                <a:latin typeface="Arial" pitchFamily="34" charset="0"/>
                <a:cs typeface="Arial" pitchFamily="34" charset="0"/>
              </a:rPr>
              <a:t>Lettres </a:t>
            </a:r>
            <a:r>
              <a:rPr lang="fr-FR" sz="1800" i="1" dirty="0">
                <a:latin typeface="Arial" pitchFamily="34" charset="0"/>
                <a:cs typeface="Arial" pitchFamily="34" charset="0"/>
              </a:rPr>
              <a:t>à Lucilius</a:t>
            </a:r>
            <a:r>
              <a:rPr lang="fr-FR" sz="1800" dirty="0">
                <a:latin typeface="Arial" pitchFamily="34" charset="0"/>
                <a:cs typeface="Arial" pitchFamily="34" charset="0"/>
              </a:rPr>
              <a:t>, livre XVII, 104.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98359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En guise de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conclusion, voici 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ce que les </a:t>
            </a: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fr-FR" sz="2800" b="1" baseline="30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2 CHAM du collège Georges-Baudoux</a:t>
            </a:r>
            <a:endParaRPr lang="fr-FR" sz="28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ont rédigé sur le même thème,</a:t>
            </a:r>
          </a:p>
          <a:p>
            <a:pPr marL="0" indent="0" algn="ctr">
              <a:buNone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et selon le même protocole.</a:t>
            </a:r>
          </a:p>
        </p:txBody>
      </p:sp>
    </p:spTree>
    <p:extLst>
      <p:ext uri="{BB962C8B-B14F-4D97-AF65-F5344CB8AC3E}">
        <p14:creationId xmlns:p14="http://schemas.microsoft.com/office/powerpoint/2010/main" val="266814947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51720" y="1124744"/>
            <a:ext cx="6635080" cy="54726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dirty="0">
                <a:latin typeface="Arial" pitchFamily="34" charset="0"/>
                <a:cs typeface="Arial" pitchFamily="34" charset="0"/>
              </a:rPr>
              <a:t>CONTRE… TOUT CONTRE…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b="1" dirty="0">
                <a:latin typeface="Arial" pitchFamily="34" charset="0"/>
                <a:cs typeface="Arial" pitchFamily="34" charset="0"/>
              </a:rPr>
              <a:t> </a:t>
            </a:r>
            <a:endParaRPr lang="fr-FR" sz="19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200" i="1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fr-FR" sz="2400" i="1" dirty="0" smtClean="0">
                <a:latin typeface="Arial" pitchFamily="34" charset="0"/>
                <a:cs typeface="Arial" pitchFamily="34" charset="0"/>
              </a:rPr>
              <a:t>À </a:t>
            </a:r>
            <a:r>
              <a:rPr lang="fr-FR" sz="2400" i="1" dirty="0">
                <a:latin typeface="Arial" pitchFamily="34" charset="0"/>
                <a:cs typeface="Arial" pitchFamily="34" charset="0"/>
              </a:rPr>
              <a:t>la ville de Nice</a:t>
            </a:r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Ils trahissent la Paix, les terroristes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Ils haïssent la Justice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Ils assassinent les innocents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Ils maltraitent les gentils</a:t>
            </a:r>
          </a:p>
          <a:p>
            <a:pPr marL="0" indent="0"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Ceux </a:t>
            </a:r>
            <a:r>
              <a:rPr lang="fr-FR" dirty="0">
                <a:latin typeface="Arial" pitchFamily="34" charset="0"/>
                <a:cs typeface="Arial" pitchFamily="34" charset="0"/>
              </a:rPr>
              <a:t>qui ne sont coupables de rien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Ceux qui n’ont jamais fait la guerre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Ceux qui détestent le sang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Ceux qui s’entraident, qui se réconcilient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45724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51720" y="980728"/>
            <a:ext cx="6635080" cy="56166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Pas ceux qui se battent, qui s’arment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Pas ceux qui se tuent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Pas ceux qui adorent la Mort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Pas ceux qui sont dans la tristesse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N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OUS SOMMES</a:t>
            </a:r>
            <a:r>
              <a:rPr lang="fr-FR" dirty="0">
                <a:latin typeface="Arial" pitchFamily="34" charset="0"/>
                <a:cs typeface="Arial" pitchFamily="34" charset="0"/>
              </a:rPr>
              <a:t>…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Contre les attentats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Contre la méchanceté gratuite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Contre ceux qui ne pensent qu’à eux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Tout contre ton cœur bouleversant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Tout contre ton doux regard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Tout contre tes bras ouverts</a:t>
            </a:r>
          </a:p>
          <a:p>
            <a:pPr marL="0" indent="0">
              <a:buNone/>
            </a:pPr>
            <a:endParaRPr lang="fr-FR" i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400" i="1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2200" i="1" dirty="0" smtClean="0">
                <a:latin typeface="Arial" pitchFamily="34" charset="0"/>
                <a:cs typeface="Arial" pitchFamily="34" charset="0"/>
              </a:rPr>
              <a:t>Nouméa</a:t>
            </a:r>
            <a:r>
              <a:rPr lang="fr-FR" sz="2200" i="1" dirty="0">
                <a:latin typeface="Arial" pitchFamily="34" charset="0"/>
                <a:cs typeface="Arial" pitchFamily="34" charset="0"/>
              </a:rPr>
              <a:t>, le 19 juillet 2016</a:t>
            </a:r>
            <a:r>
              <a:rPr lang="fr-FR" sz="2400" i="1" dirty="0">
                <a:latin typeface="Arial" pitchFamily="34" charset="0"/>
                <a:cs typeface="Arial" pitchFamily="34" charset="0"/>
              </a:rPr>
              <a:t>.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69018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/>
          <a:lstStyle/>
          <a:p>
            <a:pPr marL="0" indent="0" algn="ctr">
              <a:buNone/>
            </a:pPr>
            <a:r>
              <a:rPr lang="fr-FR" sz="3200" b="1" spc="4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Frédéric Ohlen</a:t>
            </a:r>
          </a:p>
          <a:p>
            <a:pPr marL="0" indent="0" algn="ctr">
              <a:buNone/>
            </a:pPr>
            <a:r>
              <a:rPr lang="fr-FR" sz="2400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Chargé de mission pour l’écriture et la lecture</a:t>
            </a:r>
            <a:endParaRPr lang="fr-FR" sz="2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 algn="ctr">
              <a:buNone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Tél. : 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76 43 44</a:t>
            </a:r>
            <a:endParaRPr lang="fr-FR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Courriel :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f.ohlen@lagoon.nc</a:t>
            </a:r>
            <a:endParaRPr lang="fr-FR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/>
            </a:r>
            <a:br>
              <a:rPr lang="fr-FR" dirty="0">
                <a:latin typeface="Arial" pitchFamily="34" charset="0"/>
                <a:cs typeface="Arial" pitchFamily="34" charset="0"/>
              </a:rPr>
            </a:b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fr-FR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N’hésitez pas à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 et à nous </a:t>
            </a:r>
            <a:r>
              <a:rPr lang="fr-FR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contacter 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!</a:t>
            </a:r>
          </a:p>
          <a:p>
            <a:pPr marL="0" indent="0" algn="ctr">
              <a:buNone/>
            </a:pP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Précision utile : nous intervenons </a:t>
            </a:r>
            <a:r>
              <a:rPr lang="fr-FR" sz="24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gracieusement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!</a:t>
            </a:r>
          </a:p>
          <a:p>
            <a:pPr marL="0" indent="0" algn="ctr">
              <a:buNone/>
            </a:pP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Merci de votre attention. </a:t>
            </a:r>
            <a:endParaRPr lang="fr-FR" sz="24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1460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800200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chemeClr val="tx1"/>
                </a:solidFill>
              </a:rPr>
              <a:t>1. </a:t>
            </a:r>
            <a:r>
              <a:rPr lang="fr-FR" sz="3600" b="1" dirty="0" smtClean="0">
                <a:solidFill>
                  <a:schemeClr val="tx1"/>
                </a:solidFill>
              </a:rPr>
              <a:t>Un atelier d’écriture pour…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2708920"/>
            <a:ext cx="8136904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2200" b="1" dirty="0" smtClean="0">
                <a:latin typeface="Arial" pitchFamily="34" charset="0"/>
                <a:cs typeface="Arial" pitchFamily="34" charset="0"/>
              </a:rPr>
              <a:t>►</a:t>
            </a:r>
            <a:r>
              <a:rPr lang="fr-FR" b="1" dirty="0" smtClean="0"/>
              <a:t> </a:t>
            </a:r>
            <a:r>
              <a:rPr lang="fr-FR" b="1" dirty="0"/>
              <a:t>	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pour sortir de la routine</a:t>
            </a:r>
            <a:r>
              <a:rPr lang="fr-FR" dirty="0">
                <a:latin typeface="Arial" pitchFamily="34" charset="0"/>
                <a:cs typeface="Arial" pitchFamily="34" charset="0"/>
              </a:rPr>
              <a:t>, du train-train 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	               	ne plus programmer </a:t>
            </a:r>
            <a:r>
              <a:rPr lang="fr-FR" dirty="0">
                <a:latin typeface="Arial" pitchFamily="34" charset="0"/>
                <a:cs typeface="Arial" pitchFamily="34" charset="0"/>
              </a:rPr>
              <a:t>le même type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d’exercice,         	aux </a:t>
            </a:r>
            <a:r>
              <a:rPr lang="fr-FR" dirty="0">
                <a:latin typeface="Arial" pitchFamily="34" charset="0"/>
                <a:cs typeface="Arial" pitchFamily="34" charset="0"/>
              </a:rPr>
              <a:t>mêmes heures, avec la même personne…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2200" b="1" dirty="0" smtClean="0">
                <a:latin typeface="Arial" pitchFamily="34" charset="0"/>
                <a:cs typeface="Arial" pitchFamily="34" charset="0"/>
              </a:rPr>
              <a:t>►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	pour mobiliser et encadrer les énergies</a:t>
            </a:r>
            <a:r>
              <a:rPr lang="fr-FR" dirty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	éviter </a:t>
            </a:r>
            <a:r>
              <a:rPr lang="fr-FR" dirty="0">
                <a:latin typeface="Arial" pitchFamily="34" charset="0"/>
                <a:cs typeface="Arial" pitchFamily="34" charset="0"/>
              </a:rPr>
              <a:t>la passivité,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l’absence de concentration</a:t>
            </a:r>
            <a:r>
              <a:rPr lang="fr-FR" dirty="0">
                <a:latin typeface="Arial" pitchFamily="34" charset="0"/>
                <a:cs typeface="Arial" pitchFamily="34" charset="0"/>
              </a:rPr>
              <a:t> 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	l’enseignant </a:t>
            </a:r>
            <a:r>
              <a:rPr lang="fr-FR" dirty="0">
                <a:latin typeface="Arial" pitchFamily="34" charset="0"/>
                <a:cs typeface="Arial" pitchFamily="34" charset="0"/>
              </a:rPr>
              <a:t>qui parle et explique,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devant           	des </a:t>
            </a:r>
            <a:r>
              <a:rPr lang="fr-FR" dirty="0">
                <a:latin typeface="Arial" pitchFamily="34" charset="0"/>
                <a:cs typeface="Arial" pitchFamily="34" charset="0"/>
              </a:rPr>
              <a:t>élèves qui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écoutent </a:t>
            </a:r>
            <a:r>
              <a:rPr lang="fr-FR" dirty="0">
                <a:latin typeface="Arial" pitchFamily="34" charset="0"/>
                <a:cs typeface="Arial" pitchFamily="34" charset="0"/>
              </a:rPr>
              <a:t>en silence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35981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96144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chemeClr val="tx1"/>
                </a:solidFill>
              </a:rPr>
              <a:t>2. </a:t>
            </a:r>
            <a:r>
              <a:rPr lang="fr-FR" sz="3600" b="1" dirty="0" smtClean="0">
                <a:solidFill>
                  <a:schemeClr val="tx1"/>
                </a:solidFill>
              </a:rPr>
              <a:t>Un </a:t>
            </a:r>
            <a:r>
              <a:rPr lang="fr-FR" sz="3600" b="1" dirty="0">
                <a:solidFill>
                  <a:schemeClr val="tx1"/>
                </a:solidFill>
              </a:rPr>
              <a:t>atelier d’écriture pour…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924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fr-FR" sz="2200" b="1" dirty="0">
                <a:latin typeface="Arial" pitchFamily="34" charset="0"/>
                <a:cs typeface="Arial" pitchFamily="34" charset="0"/>
              </a:rPr>
              <a:t>►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	pratiquer un exercice différent</a:t>
            </a:r>
            <a:r>
              <a:rPr lang="fr-FR" dirty="0">
                <a:latin typeface="Arial" pitchFamily="34" charset="0"/>
                <a:cs typeface="Arial" pitchFamily="34" charset="0"/>
              </a:rPr>
              <a:t> : il ne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s’agit 	plus de </a:t>
            </a:r>
            <a:r>
              <a:rPr lang="fr-FR" dirty="0">
                <a:latin typeface="Arial" pitchFamily="34" charset="0"/>
                <a:cs typeface="Arial" pitchFamily="34" charset="0"/>
              </a:rPr>
              <a:t>prouver qu’on a bien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retenu et compris</a:t>
            </a:r>
            <a:r>
              <a:rPr lang="fr-FR" dirty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	bien appliqué </a:t>
            </a:r>
            <a:r>
              <a:rPr lang="fr-FR" dirty="0">
                <a:latin typeface="Arial" pitchFamily="34" charset="0"/>
                <a:cs typeface="Arial" pitchFamily="34" charset="0"/>
              </a:rPr>
              <a:t>la règle et la loi, mais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de produire</a:t>
            </a:r>
            <a:r>
              <a:rPr lang="fr-FR" dirty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	créer</a:t>
            </a:r>
            <a:r>
              <a:rPr lang="fr-FR" dirty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trouver </a:t>
            </a:r>
            <a:r>
              <a:rPr lang="fr-FR" dirty="0">
                <a:latin typeface="Arial" pitchFamily="34" charset="0"/>
                <a:cs typeface="Arial" pitchFamily="34" charset="0"/>
              </a:rPr>
              <a:t>du sens, se ménager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un moment 	privilégié où </a:t>
            </a:r>
            <a:r>
              <a:rPr lang="fr-FR" dirty="0">
                <a:latin typeface="Arial" pitchFamily="34" charset="0"/>
                <a:cs typeface="Arial" pitchFamily="34" charset="0"/>
              </a:rPr>
              <a:t>le jeu et l’invention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sont </a:t>
            </a:r>
            <a:r>
              <a:rPr lang="fr-FR" dirty="0">
                <a:latin typeface="Arial" pitchFamily="34" charset="0"/>
                <a:cs typeface="Arial" pitchFamily="34" charset="0"/>
              </a:rPr>
              <a:t>rois,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 </a:t>
            </a: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fr-FR" sz="2200" b="1" dirty="0">
                <a:latin typeface="Arial" pitchFamily="34" charset="0"/>
                <a:cs typeface="Arial" pitchFamily="34" charset="0"/>
              </a:rPr>
              <a:t>►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 	dédramatiser 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les enjeux</a:t>
            </a:r>
            <a:r>
              <a:rPr lang="fr-FR" dirty="0">
                <a:latin typeface="Arial" pitchFamily="34" charset="0"/>
                <a:cs typeface="Arial" pitchFamily="34" charset="0"/>
              </a:rPr>
              <a:t>, se détendre,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limiter     	le </a:t>
            </a:r>
            <a:r>
              <a:rPr lang="fr-FR" dirty="0">
                <a:latin typeface="Arial" pitchFamily="34" charset="0"/>
                <a:cs typeface="Arial" pitchFamily="34" charset="0"/>
              </a:rPr>
              <a:t>stress et l’angoisse 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fr-FR" dirty="0">
                <a:latin typeface="Arial" pitchFamily="34" charset="0"/>
                <a:cs typeface="Arial" pitchFamily="34" charset="0"/>
              </a:rPr>
              <a:t> Écrire n’est pas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	forcément </a:t>
            </a:r>
            <a:r>
              <a:rPr lang="fr-FR" dirty="0">
                <a:latin typeface="Arial" pitchFamily="34" charset="0"/>
                <a:cs typeface="Arial" pitchFamily="34" charset="0"/>
              </a:rPr>
              <a:t>triste ; et l’on peut être sérieux 	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 	sans </a:t>
            </a:r>
            <a:r>
              <a:rPr lang="fr-FR" dirty="0">
                <a:latin typeface="Arial" pitchFamily="34" charset="0"/>
                <a:cs typeface="Arial" pitchFamily="34" charset="0"/>
              </a:rPr>
              <a:t>forcément se prendre au sérieux.</a:t>
            </a:r>
            <a:r>
              <a:rPr lang="fr-FR" baseline="30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»                       	(</a:t>
            </a:r>
            <a:r>
              <a:rPr lang="fr-FR" dirty="0">
                <a:latin typeface="Arial" pitchFamily="34" charset="0"/>
                <a:cs typeface="Arial" pitchFamily="34" charset="0"/>
              </a:rPr>
              <a:t>L. Timbal-Duclaux, </a:t>
            </a:r>
            <a:r>
              <a:rPr lang="fr-FR" i="1" dirty="0">
                <a:latin typeface="Arial" pitchFamily="34" charset="0"/>
                <a:cs typeface="Arial" pitchFamily="34" charset="0"/>
              </a:rPr>
              <a:t>Persée</a:t>
            </a:r>
            <a:r>
              <a:rPr lang="fr-FR" dirty="0">
                <a:latin typeface="Arial" pitchFamily="34" charset="0"/>
                <a:cs typeface="Arial" pitchFamily="34" charset="0"/>
              </a:rPr>
              <a:t>, 1985)</a:t>
            </a:r>
          </a:p>
          <a:p>
            <a:pPr marL="0" indent="0">
              <a:buNone/>
            </a:pPr>
            <a:endParaRPr lang="fr-FR" sz="1300" dirty="0"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853387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0736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chemeClr val="tx1"/>
                </a:solidFill>
              </a:rPr>
              <a:t>3. </a:t>
            </a:r>
            <a:r>
              <a:rPr lang="fr-FR" sz="3600" b="1" dirty="0" smtClean="0">
                <a:solidFill>
                  <a:schemeClr val="tx1"/>
                </a:solidFill>
              </a:rPr>
              <a:t>Un </a:t>
            </a:r>
            <a:r>
              <a:rPr lang="fr-FR" sz="3600" b="1" dirty="0">
                <a:solidFill>
                  <a:schemeClr val="tx1"/>
                </a:solidFill>
              </a:rPr>
              <a:t>atelier d’écriture </a:t>
            </a:r>
            <a:r>
              <a:rPr lang="fr-FR" sz="3600" b="1" dirty="0" smtClean="0">
                <a:solidFill>
                  <a:schemeClr val="tx1"/>
                </a:solidFill>
              </a:rPr>
              <a:t>pour</a:t>
            </a:r>
            <a:r>
              <a:rPr lang="fr-FR" sz="3600" b="1" dirty="0">
                <a:solidFill>
                  <a:schemeClr val="tx1"/>
                </a:solidFill>
              </a:rPr>
              <a:t>…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2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fr-FR" sz="2200" b="1" dirty="0">
                <a:latin typeface="Arial" pitchFamily="34" charset="0"/>
                <a:cs typeface="Arial" pitchFamily="34" charset="0"/>
              </a:rPr>
              <a:t>►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 travailler l’image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de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soi</a:t>
            </a:r>
            <a:r>
              <a:rPr lang="fr-FR" dirty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ne pas se réfugier 	    dans une prétendue faiblesse, dans une soi-	    disant « nullité » pour ne plus s’investir…</a:t>
            </a:r>
          </a:p>
          <a:p>
            <a:pPr marL="0" indent="0"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fr-FR" sz="2200" b="1" dirty="0" smtClean="0">
                <a:latin typeface="Arial" pitchFamily="34" charset="0"/>
                <a:cs typeface="Arial" pitchFamily="34" charset="0"/>
              </a:rPr>
              <a:t>►</a:t>
            </a: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valoriser 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la progression</a:t>
            </a:r>
            <a:r>
              <a:rPr lang="fr-FR" dirty="0">
                <a:latin typeface="Arial" pitchFamily="34" charset="0"/>
                <a:cs typeface="Arial" pitchFamily="34" charset="0"/>
              </a:rPr>
              <a:t>, le projet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		    pédagogique et son </a:t>
            </a:r>
            <a:r>
              <a:rPr lang="fr-FR" dirty="0">
                <a:latin typeface="Arial" pitchFamily="34" charset="0"/>
                <a:cs typeface="Arial" pitchFamily="34" charset="0"/>
              </a:rPr>
              <a:t>résultat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final :         	   	    publication </a:t>
            </a:r>
            <a:r>
              <a:rPr lang="fr-FR" dirty="0">
                <a:latin typeface="Arial" pitchFamily="34" charset="0"/>
                <a:cs typeface="Arial" pitchFamily="34" charset="0"/>
              </a:rPr>
              <a:t>sur le Net (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sites </a:t>
            </a:r>
            <a:r>
              <a:rPr lang="fr-FR" dirty="0">
                <a:latin typeface="Arial" pitchFamily="34" charset="0"/>
                <a:cs typeface="Arial" pitchFamily="34" charset="0"/>
              </a:rPr>
              <a:t>du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collège            	    et </a:t>
            </a:r>
            <a:r>
              <a:rPr lang="fr-FR" dirty="0">
                <a:latin typeface="Arial" pitchFamily="34" charset="0"/>
                <a:cs typeface="Arial" pitchFamily="34" charset="0"/>
              </a:rPr>
              <a:t>du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vice-rectorat), exposition </a:t>
            </a:r>
            <a:r>
              <a:rPr lang="fr-FR" dirty="0">
                <a:latin typeface="Arial" pitchFamily="34" charset="0"/>
                <a:cs typeface="Arial" pitchFamily="34" charset="0"/>
              </a:rPr>
              <a:t>sur place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, 	    article </a:t>
            </a:r>
            <a:r>
              <a:rPr lang="fr-FR" dirty="0">
                <a:latin typeface="Arial" pitchFamily="34" charset="0"/>
                <a:cs typeface="Arial" pitchFamily="34" charset="0"/>
              </a:rPr>
              <a:t>dans la presse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…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43812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1935480"/>
            <a:ext cx="7416824" cy="4389120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La condition nécessaire, mais non suffisante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,               pour </a:t>
            </a:r>
            <a:r>
              <a:rPr lang="fr-FR" dirty="0">
                <a:latin typeface="Arial" pitchFamily="34" charset="0"/>
                <a:cs typeface="Arial" pitchFamily="34" charset="0"/>
              </a:rPr>
              <a:t>intéresser,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agir efficacement et mieux </a:t>
            </a:r>
            <a:r>
              <a:rPr lang="fr-FR" dirty="0">
                <a:latin typeface="Arial" pitchFamily="34" charset="0"/>
                <a:cs typeface="Arial" pitchFamily="34" charset="0"/>
              </a:rPr>
              <a:t>correspondre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aux </a:t>
            </a:r>
            <a:r>
              <a:rPr lang="fr-FR" dirty="0">
                <a:latin typeface="Arial" pitchFamily="34" charset="0"/>
                <a:cs typeface="Arial" pitchFamily="34" charset="0"/>
              </a:rPr>
              <a:t>attentes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latentes                     et </a:t>
            </a:r>
            <a:r>
              <a:rPr lang="fr-FR" dirty="0">
                <a:latin typeface="Arial" pitchFamily="34" charset="0"/>
                <a:cs typeface="Arial" pitchFamily="34" charset="0"/>
              </a:rPr>
              <a:t>aux besoins réels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fr-FR" dirty="0">
                <a:latin typeface="Arial" pitchFamily="34" charset="0"/>
                <a:cs typeface="Arial" pitchFamily="34" charset="0"/>
              </a:rPr>
              <a:t>nos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élèves                réside </a:t>
            </a:r>
            <a:r>
              <a:rPr lang="fr-FR" dirty="0">
                <a:latin typeface="Arial" pitchFamily="34" charset="0"/>
                <a:cs typeface="Arial" pitchFamily="34" charset="0"/>
              </a:rPr>
              <a:t>bien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sûr dans 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le 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choix 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du 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sujet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Il </a:t>
            </a:r>
            <a:r>
              <a:rPr lang="fr-FR" dirty="0">
                <a:latin typeface="Arial" pitchFamily="34" charset="0"/>
                <a:cs typeface="Arial" pitchFamily="34" charset="0"/>
              </a:rPr>
              <a:t>ne s’agit pas d’un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énoncé </a:t>
            </a:r>
            <a:r>
              <a:rPr lang="fr-FR" dirty="0">
                <a:latin typeface="Arial" pitchFamily="34" charset="0"/>
                <a:cs typeface="Arial" pitchFamily="34" charset="0"/>
              </a:rPr>
              <a:t>normatif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,                         mais </a:t>
            </a:r>
            <a:r>
              <a:rPr lang="fr-FR" dirty="0">
                <a:latin typeface="Arial" pitchFamily="34" charset="0"/>
                <a:cs typeface="Arial" pitchFamily="34" charset="0"/>
              </a:rPr>
              <a:t>d’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une certaine direction </a:t>
            </a:r>
            <a:r>
              <a:rPr lang="fr-FR" dirty="0">
                <a:latin typeface="Arial" pitchFamily="34" charset="0"/>
                <a:cs typeface="Arial" pitchFamily="34" charset="0"/>
              </a:rPr>
              <a:t>qu’on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choisit                  de </a:t>
            </a:r>
            <a:r>
              <a:rPr lang="fr-FR" dirty="0">
                <a:latin typeface="Arial" pitchFamily="34" charset="0"/>
                <a:cs typeface="Arial" pitchFamily="34" charset="0"/>
              </a:rPr>
              <a:t>prendre, ensemble, pour créer.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832592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415880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Ces axes, ces dramatiques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ou </a:t>
            </a:r>
            <a:r>
              <a:rPr lang="fr-FR" dirty="0">
                <a:latin typeface="Arial" pitchFamily="34" charset="0"/>
                <a:cs typeface="Arial" pitchFamily="34" charset="0"/>
              </a:rPr>
              <a:t>ces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dynamiques d’action, </a:t>
            </a:r>
          </a:p>
          <a:p>
            <a:pPr marL="0" indent="0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je </a:t>
            </a:r>
            <a:r>
              <a:rPr lang="fr-FR" dirty="0">
                <a:latin typeface="Arial" pitchFamily="34" charset="0"/>
                <a:cs typeface="Arial" pitchFamily="34" charset="0"/>
              </a:rPr>
              <a:t>vous incite à les puiser : </a:t>
            </a:r>
          </a:p>
          <a:p>
            <a:pPr marL="0" indent="0"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fr-FR" sz="2200" b="1" dirty="0" smtClean="0"/>
              <a:t>■</a:t>
            </a:r>
            <a:r>
              <a:rPr lang="fr-FR" dirty="0" smtClean="0"/>
              <a:t> 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dans 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l’histoire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officielle et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ou mythologique                       	   de la Nouvelle-Calédonie,</a:t>
            </a:r>
          </a:p>
          <a:p>
            <a:pPr marL="0" lvl="0" indent="0">
              <a:buNone/>
            </a:pPr>
            <a:endParaRPr lang="fr-FR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fr-FR" sz="2200" b="1" dirty="0" smtClean="0"/>
              <a:t>■</a:t>
            </a:r>
            <a:r>
              <a:rPr lang="fr-FR" dirty="0" smtClean="0"/>
              <a:t> 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dans 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l’actualité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locale, nationale, internationale,</a:t>
            </a:r>
          </a:p>
          <a:p>
            <a:pPr marL="0" indent="0">
              <a:buNone/>
            </a:pPr>
            <a:endParaRPr lang="fr-FR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400" dirty="0" smtClean="0"/>
              <a:t>	</a:t>
            </a:r>
            <a:r>
              <a:rPr lang="fr-FR" sz="2200" b="1" dirty="0" smtClean="0"/>
              <a:t>■</a:t>
            </a:r>
            <a:r>
              <a:rPr lang="fr-FR" dirty="0" smtClean="0"/>
              <a:t>  </a:t>
            </a:r>
            <a:r>
              <a:rPr lang="fr-FR" dirty="0">
                <a:latin typeface="Arial" pitchFamily="34" charset="0"/>
                <a:cs typeface="Arial" pitchFamily="34" charset="0"/>
              </a:rPr>
              <a:t>dans 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les activités transdisciplinaires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b="1" dirty="0">
                <a:latin typeface="Arial" pitchFamily="34" charset="0"/>
                <a:cs typeface="Arial" pitchFamily="34" charset="0"/>
              </a:rPr>
              <a:t>	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que prévoit le projet d’établissement.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083004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Pour la ville de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Païta</a:t>
            </a:r>
            <a:r>
              <a:rPr lang="fr-FR" dirty="0">
                <a:latin typeface="Arial" pitchFamily="34" charset="0"/>
                <a:cs typeface="Arial" pitchFamily="34" charset="0"/>
              </a:rPr>
              <a:t>, il pourrait s’agir spécifiquement :</a:t>
            </a:r>
          </a:p>
          <a:p>
            <a:pPr marL="0" indent="0">
              <a:buNone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800" dirty="0" smtClean="0"/>
              <a:t>	</a:t>
            </a:r>
            <a:r>
              <a:rPr lang="fr-FR" sz="2200" b="1" dirty="0" smtClean="0"/>
              <a:t>■</a:t>
            </a:r>
            <a:r>
              <a:rPr lang="fr-FR" sz="2800" dirty="0" smtClean="0"/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fr-FR" dirty="0">
                <a:latin typeface="Arial" pitchFamily="34" charset="0"/>
                <a:cs typeface="Arial" pitchFamily="34" charset="0"/>
              </a:rPr>
              <a:t>la vie du plus célèbre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représentant du </a:t>
            </a:r>
            <a:r>
              <a:rPr lang="fr-FR" dirty="0">
                <a:latin typeface="Arial" pitchFamily="34" charset="0"/>
                <a:cs typeface="Arial" pitchFamily="34" charset="0"/>
              </a:rPr>
              <a:t>clan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	  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Kambwa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Wecho</a:t>
            </a:r>
            <a:r>
              <a:rPr lang="fr-FR" dirty="0">
                <a:latin typeface="Arial" pitchFamily="34" charset="0"/>
                <a:cs typeface="Arial" pitchFamily="34" charset="0"/>
              </a:rPr>
              <a:t>, le 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grand chef </a:t>
            </a:r>
            <a:r>
              <a:rPr lang="fr-FR" b="1" dirty="0" err="1">
                <a:latin typeface="Arial" pitchFamily="34" charset="0"/>
                <a:cs typeface="Arial" pitchFamily="34" charset="0"/>
              </a:rPr>
              <a:t>Kuindo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	   	   (</a:t>
            </a:r>
            <a:r>
              <a:rPr lang="fr-FR" dirty="0">
                <a:latin typeface="Arial" pitchFamily="34" charset="0"/>
                <a:cs typeface="Arial" pitchFamily="34" charset="0"/>
              </a:rPr>
              <a:t>orthographié parfois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Kwindo</a:t>
            </a:r>
            <a:r>
              <a:rPr lang="fr-FR" dirty="0">
                <a:latin typeface="Arial" pitchFamily="34" charset="0"/>
                <a:cs typeface="Arial" pitchFamily="34" charset="0"/>
              </a:rPr>
              <a:t> ou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Quindowa</a:t>
            </a:r>
            <a:r>
              <a:rPr lang="fr-FR" dirty="0">
                <a:latin typeface="Arial" pitchFamily="34" charset="0"/>
                <a:cs typeface="Arial" pitchFamily="34" charset="0"/>
              </a:rPr>
              <a:t>),</a:t>
            </a:r>
          </a:p>
          <a:p>
            <a:pPr marL="0" indent="0">
              <a:buNone/>
            </a:pP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fr-FR" sz="2000" dirty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fr-FR" sz="2800" dirty="0" smtClean="0"/>
              <a:t>	</a:t>
            </a:r>
            <a:r>
              <a:rPr lang="fr-FR" sz="2200" b="1" dirty="0" smtClean="0"/>
              <a:t>■</a:t>
            </a:r>
            <a:r>
              <a:rPr lang="fr-FR" sz="2800" dirty="0" smtClean="0"/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fr-FR" dirty="0">
                <a:latin typeface="Arial" pitchFamily="34" charset="0"/>
                <a:cs typeface="Arial" pitchFamily="34" charset="0"/>
              </a:rPr>
              <a:t>l’installation dans la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commune               	  des 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premiers colons libres</a:t>
            </a:r>
            <a:r>
              <a:rPr lang="fr-FR" dirty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dits </a:t>
            </a:r>
            <a:r>
              <a:rPr lang="fr-FR" dirty="0">
                <a:latin typeface="Arial" pitchFamily="34" charset="0"/>
                <a:cs typeface="Arial" pitchFamily="34" charset="0"/>
              </a:rPr>
              <a:t>« colons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	 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Paddon</a:t>
            </a:r>
            <a:r>
              <a:rPr lang="fr-FR" dirty="0">
                <a:latin typeface="Arial" pitchFamily="34" charset="0"/>
                <a:cs typeface="Arial" pitchFamily="34" charset="0"/>
              </a:rPr>
              <a:t> », en 1859, à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Gadji</a:t>
            </a:r>
            <a:r>
              <a:rPr lang="fr-FR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63311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686800" cy="52565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On peut croiser et enrichir l’axe historique,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à </a:t>
            </a:r>
            <a:r>
              <a:rPr lang="fr-FR" dirty="0">
                <a:latin typeface="Arial" pitchFamily="34" charset="0"/>
                <a:cs typeface="Arial" pitchFamily="34" charset="0"/>
              </a:rPr>
              <a:t>mon sens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incontournable, avec </a:t>
            </a:r>
            <a:r>
              <a:rPr lang="fr-FR" dirty="0">
                <a:latin typeface="Arial" pitchFamily="34" charset="0"/>
                <a:cs typeface="Arial" pitchFamily="34" charset="0"/>
              </a:rPr>
              <a:t>toutes les ressources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des </a:t>
            </a:r>
            <a:r>
              <a:rPr lang="fr-FR" dirty="0">
                <a:latin typeface="Arial" pitchFamily="34" charset="0"/>
                <a:cs typeface="Arial" pitchFamily="34" charset="0"/>
              </a:rPr>
              <a:t>langues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océaniennes : choisir ainsi certains mots d’ici ou d’ailleurs           comme 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embrayeurs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pour…</a:t>
            </a:r>
          </a:p>
          <a:p>
            <a:pPr marL="0" indent="0">
              <a:buNone/>
            </a:pPr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2200" b="1" dirty="0" smtClean="0">
                <a:latin typeface="Arial" pitchFamily="34" charset="0"/>
                <a:cs typeface="Arial" pitchFamily="34" charset="0"/>
              </a:rPr>
              <a:t>►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 s’ouvrir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au </a:t>
            </a:r>
            <a:r>
              <a:rPr lang="fr-FR" dirty="0">
                <a:latin typeface="Arial" pitchFamily="34" charset="0"/>
                <a:cs typeface="Arial" pitchFamily="34" charset="0"/>
              </a:rPr>
              <a:t>Pacifique et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à l’universel</a:t>
            </a:r>
            <a:r>
              <a:rPr lang="fr-FR" dirty="0"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2200" b="1" dirty="0" smtClean="0">
                <a:latin typeface="Arial" pitchFamily="34" charset="0"/>
                <a:cs typeface="Arial" pitchFamily="34" charset="0"/>
              </a:rPr>
              <a:t>►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 surprendre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, intriguer</a:t>
            </a:r>
            <a:r>
              <a:rPr lang="fr-FR" dirty="0">
                <a:latin typeface="Arial" pitchFamily="34" charset="0"/>
                <a:cs typeface="Arial" pitchFamily="34" charset="0"/>
              </a:rPr>
              <a:t>, susciter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l’attention, l’adhésion,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2200" b="1" dirty="0" smtClean="0">
                <a:latin typeface="Arial" pitchFamily="34" charset="0"/>
                <a:cs typeface="Arial" pitchFamily="34" charset="0"/>
              </a:rPr>
              <a:t>►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référence </a:t>
            </a:r>
            <a:r>
              <a:rPr lang="fr-FR" dirty="0">
                <a:latin typeface="Arial" pitchFamily="34" charset="0"/>
                <a:cs typeface="Arial" pitchFamily="34" charset="0"/>
              </a:rPr>
              <a:t>et déférence garder aux 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cultures îliennes</a:t>
            </a:r>
            <a:r>
              <a:rPr lang="fr-FR" dirty="0"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2200" b="1" dirty="0" smtClean="0">
                <a:latin typeface="Arial" pitchFamily="34" charset="0"/>
                <a:cs typeface="Arial" pitchFamily="34" charset="0"/>
              </a:rPr>
              <a:t>►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 entrelacer 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rythmes et 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lexiques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, jouer </a:t>
            </a:r>
            <a:r>
              <a:rPr lang="fr-FR" dirty="0">
                <a:latin typeface="Arial" pitchFamily="34" charset="0"/>
                <a:cs typeface="Arial" pitchFamily="34" charset="0"/>
              </a:rPr>
              <a:t>sur les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sonorités.         </a:t>
            </a:r>
            <a:r>
              <a:rPr lang="fr-FR" dirty="0" smtClean="0"/>
              <a:t>	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019461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384</TotalTime>
  <Words>401</Words>
  <Application>Microsoft Office PowerPoint</Application>
  <PresentationFormat>Affichage à l'écran (4:3)</PresentationFormat>
  <Paragraphs>195</Paragraphs>
  <Slides>23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Débit</vt:lpstr>
      <vt:lpstr>Les Ateliers d’écriture  </vt:lpstr>
      <vt:lpstr>       </vt:lpstr>
      <vt:lpstr>1. Un atelier d’écriture pour…  </vt:lpstr>
      <vt:lpstr>2. Un atelier d’écriture pour…</vt:lpstr>
      <vt:lpstr>3. Un atelier d’écriture pour…</vt:lpstr>
      <vt:lpstr>      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Séance interactive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utilisateur</cp:lastModifiedBy>
  <cp:revision>43</cp:revision>
  <dcterms:created xsi:type="dcterms:W3CDTF">2016-08-04T03:07:57Z</dcterms:created>
  <dcterms:modified xsi:type="dcterms:W3CDTF">2016-08-10T03:58:05Z</dcterms:modified>
</cp:coreProperties>
</file>